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96" r:id="rId1"/>
  </p:sldMasterIdLst>
  <p:sldIdLst>
    <p:sldId id="257" r:id="rId2"/>
  </p:sldIdLst>
  <p:sldSz cx="25199975" cy="35999738"/>
  <p:notesSz cx="6858000" cy="9144000"/>
  <p:embeddedFontLst>
    <p:embeddedFont>
      <p:font typeface="B Nazanin" panose="00000400000000000000" pitchFamily="2" charset="-78"/>
      <p:regular r:id="rId3"/>
      <p:bold r:id="rId4"/>
    </p:embeddedFont>
    <p:embeddedFont>
      <p:font typeface="B Titr" panose="00000700000000000000" pitchFamily="2" charset="-78"/>
      <p:bold r:id="rId5"/>
    </p:embeddedFont>
    <p:embeddedFont>
      <p:font typeface="Cambria Math" panose="02040503050406030204" pitchFamily="18" charset="0"/>
      <p:regular r:id="rId6"/>
    </p:embeddedFont>
  </p:embeddedFontLst>
  <p:defaultTextStyle>
    <a:defPPr>
      <a:defRPr lang="en-US"/>
    </a:defPPr>
    <a:lvl1pPr marL="0" algn="l" defTabSz="456947" rtl="0" eaLnBrk="1" latinLnBrk="0" hangingPunct="1">
      <a:defRPr sz="1900" kern="1200">
        <a:solidFill>
          <a:schemeClr val="tx1"/>
        </a:solidFill>
        <a:latin typeface="+mn-lt"/>
        <a:ea typeface="+mn-ea"/>
        <a:cs typeface="+mn-cs"/>
      </a:defRPr>
    </a:lvl1pPr>
    <a:lvl2pPr marL="456947" algn="l" defTabSz="456947" rtl="0" eaLnBrk="1" latinLnBrk="0" hangingPunct="1">
      <a:defRPr sz="1900" kern="1200">
        <a:solidFill>
          <a:schemeClr val="tx1"/>
        </a:solidFill>
        <a:latin typeface="+mn-lt"/>
        <a:ea typeface="+mn-ea"/>
        <a:cs typeface="+mn-cs"/>
      </a:defRPr>
    </a:lvl2pPr>
    <a:lvl3pPr marL="913895" algn="l" defTabSz="456947" rtl="0" eaLnBrk="1" latinLnBrk="0" hangingPunct="1">
      <a:defRPr sz="1900" kern="1200">
        <a:solidFill>
          <a:schemeClr val="tx1"/>
        </a:solidFill>
        <a:latin typeface="+mn-lt"/>
        <a:ea typeface="+mn-ea"/>
        <a:cs typeface="+mn-cs"/>
      </a:defRPr>
    </a:lvl3pPr>
    <a:lvl4pPr marL="1370842" algn="l" defTabSz="456947" rtl="0" eaLnBrk="1" latinLnBrk="0" hangingPunct="1">
      <a:defRPr sz="1900" kern="1200">
        <a:solidFill>
          <a:schemeClr val="tx1"/>
        </a:solidFill>
        <a:latin typeface="+mn-lt"/>
        <a:ea typeface="+mn-ea"/>
        <a:cs typeface="+mn-cs"/>
      </a:defRPr>
    </a:lvl4pPr>
    <a:lvl5pPr marL="1827790" algn="l" defTabSz="456947" rtl="0" eaLnBrk="1" latinLnBrk="0" hangingPunct="1">
      <a:defRPr sz="1900" kern="1200">
        <a:solidFill>
          <a:schemeClr val="tx1"/>
        </a:solidFill>
        <a:latin typeface="+mn-lt"/>
        <a:ea typeface="+mn-ea"/>
        <a:cs typeface="+mn-cs"/>
      </a:defRPr>
    </a:lvl5pPr>
    <a:lvl6pPr marL="2284737" algn="l" defTabSz="456947" rtl="0" eaLnBrk="1" latinLnBrk="0" hangingPunct="1">
      <a:defRPr sz="1900" kern="1200">
        <a:solidFill>
          <a:schemeClr val="tx1"/>
        </a:solidFill>
        <a:latin typeface="+mn-lt"/>
        <a:ea typeface="+mn-ea"/>
        <a:cs typeface="+mn-cs"/>
      </a:defRPr>
    </a:lvl6pPr>
    <a:lvl7pPr marL="2741685" algn="l" defTabSz="456947" rtl="0" eaLnBrk="1" latinLnBrk="0" hangingPunct="1">
      <a:defRPr sz="1900" kern="1200">
        <a:solidFill>
          <a:schemeClr val="tx1"/>
        </a:solidFill>
        <a:latin typeface="+mn-lt"/>
        <a:ea typeface="+mn-ea"/>
        <a:cs typeface="+mn-cs"/>
      </a:defRPr>
    </a:lvl7pPr>
    <a:lvl8pPr marL="3198636" algn="l" defTabSz="456947" rtl="0" eaLnBrk="1" latinLnBrk="0" hangingPunct="1">
      <a:defRPr sz="1900" kern="1200">
        <a:solidFill>
          <a:schemeClr val="tx1"/>
        </a:solidFill>
        <a:latin typeface="+mn-lt"/>
        <a:ea typeface="+mn-ea"/>
        <a:cs typeface="+mn-cs"/>
      </a:defRPr>
    </a:lvl8pPr>
    <a:lvl9pPr marL="3655583" algn="l" defTabSz="45694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9">
          <p15:clr>
            <a:srgbClr val="A4A3A4"/>
          </p15:clr>
        </p15:guide>
        <p15:guide id="2" pos="79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EFF"/>
    <a:srgbClr val="003BB0"/>
    <a:srgbClr val="8FCFFF"/>
    <a:srgbClr val="43AEFF"/>
    <a:srgbClr val="0D97FF"/>
    <a:srgbClr val="0088EE"/>
    <a:srgbClr val="002D86"/>
    <a:srgbClr val="F3F3FD"/>
    <a:srgbClr val="BDEEFF"/>
    <a:srgbClr val="1111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91" autoAdjust="0"/>
    <p:restoredTop sz="94660"/>
  </p:normalViewPr>
  <p:slideViewPr>
    <p:cSldViewPr snapToGrid="0">
      <p:cViewPr>
        <p:scale>
          <a:sx n="53" d="100"/>
          <a:sy n="53" d="100"/>
        </p:scale>
        <p:origin x="-312" y="36"/>
      </p:cViewPr>
      <p:guideLst>
        <p:guide orient="horz" pos="11339"/>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11183265"/>
            <a:ext cx="21419979" cy="7716611"/>
          </a:xfrm>
        </p:spPr>
        <p:txBody>
          <a:bodyPr/>
          <a:lstStyle/>
          <a:p>
            <a:r>
              <a:rPr lang="en-US"/>
              <a:t>Click to edit Master title style</a:t>
            </a:r>
            <a:endParaRPr lang="fa-IR"/>
          </a:p>
        </p:txBody>
      </p:sp>
      <p:sp>
        <p:nvSpPr>
          <p:cNvPr id="3" name="Subtitle 2"/>
          <p:cNvSpPr>
            <a:spLocks noGrp="1"/>
          </p:cNvSpPr>
          <p:nvPr>
            <p:ph type="subTitle" idx="1"/>
          </p:nvPr>
        </p:nvSpPr>
        <p:spPr>
          <a:xfrm>
            <a:off x="3779996" y="20399852"/>
            <a:ext cx="17639983" cy="9199933"/>
          </a:xfrm>
        </p:spPr>
        <p:txBody>
          <a:bodyPr/>
          <a:lstStyle>
            <a:lvl1pPr marL="0" indent="0" algn="ctr">
              <a:buNone/>
              <a:defRPr>
                <a:solidFill>
                  <a:schemeClr val="tx1">
                    <a:tint val="75000"/>
                  </a:schemeClr>
                </a:solidFill>
              </a:defRPr>
            </a:lvl1pPr>
            <a:lvl2pPr marL="1747598" indent="0" algn="ctr">
              <a:buNone/>
              <a:defRPr>
                <a:solidFill>
                  <a:schemeClr val="tx1">
                    <a:tint val="75000"/>
                  </a:schemeClr>
                </a:solidFill>
              </a:defRPr>
            </a:lvl2pPr>
            <a:lvl3pPr marL="3495195" indent="0" algn="ctr">
              <a:buNone/>
              <a:defRPr>
                <a:solidFill>
                  <a:schemeClr val="tx1">
                    <a:tint val="75000"/>
                  </a:schemeClr>
                </a:solidFill>
              </a:defRPr>
            </a:lvl3pPr>
            <a:lvl4pPr marL="5242793" indent="0" algn="ctr">
              <a:buNone/>
              <a:defRPr>
                <a:solidFill>
                  <a:schemeClr val="tx1">
                    <a:tint val="75000"/>
                  </a:schemeClr>
                </a:solidFill>
              </a:defRPr>
            </a:lvl4pPr>
            <a:lvl5pPr marL="6990391" indent="0" algn="ctr">
              <a:buNone/>
              <a:defRPr>
                <a:solidFill>
                  <a:schemeClr val="tx1">
                    <a:tint val="75000"/>
                  </a:schemeClr>
                </a:solidFill>
              </a:defRPr>
            </a:lvl5pPr>
            <a:lvl6pPr marL="8737988" indent="0" algn="ctr">
              <a:buNone/>
              <a:defRPr>
                <a:solidFill>
                  <a:schemeClr val="tx1">
                    <a:tint val="75000"/>
                  </a:schemeClr>
                </a:solidFill>
              </a:defRPr>
            </a:lvl6pPr>
            <a:lvl7pPr marL="10485586" indent="0" algn="ctr">
              <a:buNone/>
              <a:defRPr>
                <a:solidFill>
                  <a:schemeClr val="tx1">
                    <a:tint val="75000"/>
                  </a:schemeClr>
                </a:solidFill>
              </a:defRPr>
            </a:lvl7pPr>
            <a:lvl8pPr marL="12233183" indent="0" algn="ctr">
              <a:buNone/>
              <a:defRPr>
                <a:solidFill>
                  <a:schemeClr val="tx1">
                    <a:tint val="75000"/>
                  </a:schemeClr>
                </a:solidFill>
              </a:defRPr>
            </a:lvl8pPr>
            <a:lvl9pPr marL="13980781"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3D29E165-199C-44DB-9A13-59953ED3C21B}" type="datetimeFigureOut">
              <a:rPr lang="fa-IR" smtClean="0"/>
              <a:t>09/10/1446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406171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3D29E165-199C-44DB-9A13-59953ED3C21B}" type="datetimeFigureOut">
              <a:rPr lang="fa-IR" smtClean="0"/>
              <a:t>09/10/1446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140986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69982" y="1441672"/>
            <a:ext cx="5669994" cy="30716443"/>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1259999" y="1441672"/>
            <a:ext cx="16589984" cy="30716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3D29E165-199C-44DB-9A13-59953ED3C21B}" type="datetimeFigureOut">
              <a:rPr lang="fa-IR" smtClean="0"/>
              <a:t>09/10/1446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81128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3D29E165-199C-44DB-9A13-59953ED3C21B}" type="datetimeFigureOut">
              <a:rPr lang="fa-IR" smtClean="0"/>
              <a:t>09/10/1446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186938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0624" y="23133178"/>
            <a:ext cx="21419979" cy="7149948"/>
          </a:xfrm>
        </p:spPr>
        <p:txBody>
          <a:bodyPr anchor="t"/>
          <a:lstStyle>
            <a:lvl1pPr algn="r">
              <a:defRPr sz="15300" b="1" cap="all"/>
            </a:lvl1pPr>
          </a:lstStyle>
          <a:p>
            <a:r>
              <a:rPr lang="en-US"/>
              <a:t>Click to edit Master title style</a:t>
            </a:r>
            <a:endParaRPr lang="fa-IR"/>
          </a:p>
        </p:txBody>
      </p:sp>
      <p:sp>
        <p:nvSpPr>
          <p:cNvPr id="3" name="Text Placeholder 2"/>
          <p:cNvSpPr>
            <a:spLocks noGrp="1"/>
          </p:cNvSpPr>
          <p:nvPr>
            <p:ph type="body" idx="1"/>
          </p:nvPr>
        </p:nvSpPr>
        <p:spPr>
          <a:xfrm>
            <a:off x="1990624" y="15258238"/>
            <a:ext cx="21419979" cy="7874940"/>
          </a:xfrm>
        </p:spPr>
        <p:txBody>
          <a:bodyPr anchor="b"/>
          <a:lstStyle>
            <a:lvl1pPr marL="0" indent="0">
              <a:buNone/>
              <a:defRPr sz="7600">
                <a:solidFill>
                  <a:schemeClr val="tx1">
                    <a:tint val="75000"/>
                  </a:schemeClr>
                </a:solidFill>
              </a:defRPr>
            </a:lvl1pPr>
            <a:lvl2pPr marL="1747598" indent="0">
              <a:buNone/>
              <a:defRPr sz="6900">
                <a:solidFill>
                  <a:schemeClr val="tx1">
                    <a:tint val="75000"/>
                  </a:schemeClr>
                </a:solidFill>
              </a:defRPr>
            </a:lvl2pPr>
            <a:lvl3pPr marL="3495195" indent="0">
              <a:buNone/>
              <a:defRPr sz="6100">
                <a:solidFill>
                  <a:schemeClr val="tx1">
                    <a:tint val="75000"/>
                  </a:schemeClr>
                </a:solidFill>
              </a:defRPr>
            </a:lvl3pPr>
            <a:lvl4pPr marL="5242793" indent="0">
              <a:buNone/>
              <a:defRPr sz="5400">
                <a:solidFill>
                  <a:schemeClr val="tx1">
                    <a:tint val="75000"/>
                  </a:schemeClr>
                </a:solidFill>
              </a:defRPr>
            </a:lvl4pPr>
            <a:lvl5pPr marL="6990391" indent="0">
              <a:buNone/>
              <a:defRPr sz="5400">
                <a:solidFill>
                  <a:schemeClr val="tx1">
                    <a:tint val="75000"/>
                  </a:schemeClr>
                </a:solidFill>
              </a:defRPr>
            </a:lvl5pPr>
            <a:lvl6pPr marL="8737988" indent="0">
              <a:buNone/>
              <a:defRPr sz="5400">
                <a:solidFill>
                  <a:schemeClr val="tx1">
                    <a:tint val="75000"/>
                  </a:schemeClr>
                </a:solidFill>
              </a:defRPr>
            </a:lvl6pPr>
            <a:lvl7pPr marL="10485586" indent="0">
              <a:buNone/>
              <a:defRPr sz="5400">
                <a:solidFill>
                  <a:schemeClr val="tx1">
                    <a:tint val="75000"/>
                  </a:schemeClr>
                </a:solidFill>
              </a:defRPr>
            </a:lvl7pPr>
            <a:lvl8pPr marL="12233183" indent="0">
              <a:buNone/>
              <a:defRPr sz="5400">
                <a:solidFill>
                  <a:schemeClr val="tx1">
                    <a:tint val="75000"/>
                  </a:schemeClr>
                </a:solidFill>
              </a:defRPr>
            </a:lvl8pPr>
            <a:lvl9pPr marL="13980781" indent="0">
              <a:buNone/>
              <a:defRPr sz="5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29E165-199C-44DB-9A13-59953ED3C21B}" type="datetimeFigureOut">
              <a:rPr lang="fa-IR" smtClean="0"/>
              <a:t>09/10/1446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131170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1259999" y="8399952"/>
            <a:ext cx="11129989" cy="23758163"/>
          </a:xfrm>
        </p:spPr>
        <p:txBody>
          <a:bodyPr/>
          <a:lstStyle>
            <a:lvl1pPr>
              <a:defRPr sz="10700"/>
            </a:lvl1pPr>
            <a:lvl2pPr>
              <a:defRPr sz="9200"/>
            </a:lvl2pPr>
            <a:lvl3pPr>
              <a:defRPr sz="76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12809987" y="8399952"/>
            <a:ext cx="11129989" cy="23758163"/>
          </a:xfrm>
        </p:spPr>
        <p:txBody>
          <a:bodyPr/>
          <a:lstStyle>
            <a:lvl1pPr>
              <a:defRPr sz="10700"/>
            </a:lvl1pPr>
            <a:lvl2pPr>
              <a:defRPr sz="9200"/>
            </a:lvl2pPr>
            <a:lvl3pPr>
              <a:defRPr sz="76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3D29E165-199C-44DB-9A13-59953ED3C21B}" type="datetimeFigureOut">
              <a:rPr lang="fa-IR" smtClean="0"/>
              <a:t>09/10/1446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173376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1259999" y="8058277"/>
            <a:ext cx="11134365" cy="3358306"/>
          </a:xfrm>
        </p:spPr>
        <p:txBody>
          <a:bodyPr anchor="b"/>
          <a:lstStyle>
            <a:lvl1pPr marL="0" indent="0">
              <a:buNone/>
              <a:defRPr sz="9200" b="1"/>
            </a:lvl1pPr>
            <a:lvl2pPr marL="1747598" indent="0">
              <a:buNone/>
              <a:defRPr sz="7600" b="1"/>
            </a:lvl2pPr>
            <a:lvl3pPr marL="3495195" indent="0">
              <a:buNone/>
              <a:defRPr sz="6900" b="1"/>
            </a:lvl3pPr>
            <a:lvl4pPr marL="5242793" indent="0">
              <a:buNone/>
              <a:defRPr sz="6100" b="1"/>
            </a:lvl4pPr>
            <a:lvl5pPr marL="6990391" indent="0">
              <a:buNone/>
              <a:defRPr sz="6100" b="1"/>
            </a:lvl5pPr>
            <a:lvl6pPr marL="8737988" indent="0">
              <a:buNone/>
              <a:defRPr sz="6100" b="1"/>
            </a:lvl6pPr>
            <a:lvl7pPr marL="10485586" indent="0">
              <a:buNone/>
              <a:defRPr sz="6100" b="1"/>
            </a:lvl7pPr>
            <a:lvl8pPr marL="12233183" indent="0">
              <a:buNone/>
              <a:defRPr sz="6100" b="1"/>
            </a:lvl8pPr>
            <a:lvl9pPr marL="13980781" indent="0">
              <a:buNone/>
              <a:defRPr sz="6100" b="1"/>
            </a:lvl9pPr>
          </a:lstStyle>
          <a:p>
            <a:pPr lvl="0"/>
            <a:r>
              <a:rPr lang="en-US"/>
              <a:t>Click to edit Master text styles</a:t>
            </a:r>
          </a:p>
        </p:txBody>
      </p:sp>
      <p:sp>
        <p:nvSpPr>
          <p:cNvPr id="4" name="Content Placeholder 3"/>
          <p:cNvSpPr>
            <a:spLocks noGrp="1"/>
          </p:cNvSpPr>
          <p:nvPr>
            <p:ph sz="half" idx="2"/>
          </p:nvPr>
        </p:nvSpPr>
        <p:spPr>
          <a:xfrm>
            <a:off x="1259999" y="11416584"/>
            <a:ext cx="11134365" cy="20741518"/>
          </a:xfrm>
        </p:spPr>
        <p:txBody>
          <a:bodyPr/>
          <a:lstStyle>
            <a:lvl1pPr>
              <a:defRPr sz="9200"/>
            </a:lvl1pPr>
            <a:lvl2pPr>
              <a:defRPr sz="76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12801244" y="8058277"/>
            <a:ext cx="11138739" cy="3358306"/>
          </a:xfrm>
        </p:spPr>
        <p:txBody>
          <a:bodyPr anchor="b"/>
          <a:lstStyle>
            <a:lvl1pPr marL="0" indent="0">
              <a:buNone/>
              <a:defRPr sz="9200" b="1"/>
            </a:lvl1pPr>
            <a:lvl2pPr marL="1747598" indent="0">
              <a:buNone/>
              <a:defRPr sz="7600" b="1"/>
            </a:lvl2pPr>
            <a:lvl3pPr marL="3495195" indent="0">
              <a:buNone/>
              <a:defRPr sz="6900" b="1"/>
            </a:lvl3pPr>
            <a:lvl4pPr marL="5242793" indent="0">
              <a:buNone/>
              <a:defRPr sz="6100" b="1"/>
            </a:lvl4pPr>
            <a:lvl5pPr marL="6990391" indent="0">
              <a:buNone/>
              <a:defRPr sz="6100" b="1"/>
            </a:lvl5pPr>
            <a:lvl6pPr marL="8737988" indent="0">
              <a:buNone/>
              <a:defRPr sz="6100" b="1"/>
            </a:lvl6pPr>
            <a:lvl7pPr marL="10485586" indent="0">
              <a:buNone/>
              <a:defRPr sz="6100" b="1"/>
            </a:lvl7pPr>
            <a:lvl8pPr marL="12233183" indent="0">
              <a:buNone/>
              <a:defRPr sz="6100" b="1"/>
            </a:lvl8pPr>
            <a:lvl9pPr marL="13980781" indent="0">
              <a:buNone/>
              <a:defRPr sz="6100" b="1"/>
            </a:lvl9pPr>
          </a:lstStyle>
          <a:p>
            <a:pPr lvl="0"/>
            <a:r>
              <a:rPr lang="en-US"/>
              <a:t>Click to edit Master text styles</a:t>
            </a:r>
          </a:p>
        </p:txBody>
      </p:sp>
      <p:sp>
        <p:nvSpPr>
          <p:cNvPr id="6" name="Content Placeholder 5"/>
          <p:cNvSpPr>
            <a:spLocks noGrp="1"/>
          </p:cNvSpPr>
          <p:nvPr>
            <p:ph sz="quarter" idx="4"/>
          </p:nvPr>
        </p:nvSpPr>
        <p:spPr>
          <a:xfrm>
            <a:off x="12801244" y="11416584"/>
            <a:ext cx="11138739" cy="20741518"/>
          </a:xfrm>
        </p:spPr>
        <p:txBody>
          <a:bodyPr/>
          <a:lstStyle>
            <a:lvl1pPr>
              <a:defRPr sz="9200"/>
            </a:lvl1pPr>
            <a:lvl2pPr>
              <a:defRPr sz="76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3D29E165-199C-44DB-9A13-59953ED3C21B}" type="datetimeFigureOut">
              <a:rPr lang="fa-IR" smtClean="0"/>
              <a:t>09/10/1446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325143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3D29E165-199C-44DB-9A13-59953ED3C21B}" type="datetimeFigureOut">
              <a:rPr lang="fa-IR" smtClean="0"/>
              <a:t>09/10/1446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340026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9E165-199C-44DB-9A13-59953ED3C21B}" type="datetimeFigureOut">
              <a:rPr lang="fa-IR" smtClean="0"/>
              <a:t>09/10/1446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80966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000" y="1433323"/>
            <a:ext cx="8290618" cy="6099956"/>
          </a:xfrm>
        </p:spPr>
        <p:txBody>
          <a:bodyPr anchor="b"/>
          <a:lstStyle>
            <a:lvl1pPr algn="r">
              <a:defRPr sz="7600" b="1"/>
            </a:lvl1pPr>
          </a:lstStyle>
          <a:p>
            <a:r>
              <a:rPr lang="en-US"/>
              <a:t>Click to edit Master title style</a:t>
            </a:r>
            <a:endParaRPr lang="fa-IR"/>
          </a:p>
        </p:txBody>
      </p:sp>
      <p:sp>
        <p:nvSpPr>
          <p:cNvPr id="3" name="Content Placeholder 2"/>
          <p:cNvSpPr>
            <a:spLocks noGrp="1"/>
          </p:cNvSpPr>
          <p:nvPr>
            <p:ph idx="1"/>
          </p:nvPr>
        </p:nvSpPr>
        <p:spPr>
          <a:xfrm>
            <a:off x="9852490" y="1433336"/>
            <a:ext cx="14087486" cy="30724779"/>
          </a:xfrm>
        </p:spPr>
        <p:txBody>
          <a:bodyPr/>
          <a:lstStyle>
            <a:lvl1pPr>
              <a:defRPr sz="12200"/>
            </a:lvl1pPr>
            <a:lvl2pPr>
              <a:defRPr sz="10700"/>
            </a:lvl2pPr>
            <a:lvl3pPr>
              <a:defRPr sz="92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1260000" y="7533292"/>
            <a:ext cx="8290618" cy="24624823"/>
          </a:xfrm>
        </p:spPr>
        <p:txBody>
          <a:bodyPr/>
          <a:lstStyle>
            <a:lvl1pPr marL="0" indent="0">
              <a:buNone/>
              <a:defRPr sz="5400"/>
            </a:lvl1pPr>
            <a:lvl2pPr marL="1747598" indent="0">
              <a:buNone/>
              <a:defRPr sz="4600"/>
            </a:lvl2pPr>
            <a:lvl3pPr marL="3495195" indent="0">
              <a:buNone/>
              <a:defRPr sz="3800"/>
            </a:lvl3pPr>
            <a:lvl4pPr marL="5242793" indent="0">
              <a:buNone/>
              <a:defRPr sz="3400"/>
            </a:lvl4pPr>
            <a:lvl5pPr marL="6990391" indent="0">
              <a:buNone/>
              <a:defRPr sz="3400"/>
            </a:lvl5pPr>
            <a:lvl6pPr marL="8737988" indent="0">
              <a:buNone/>
              <a:defRPr sz="3400"/>
            </a:lvl6pPr>
            <a:lvl7pPr marL="10485586" indent="0">
              <a:buNone/>
              <a:defRPr sz="3400"/>
            </a:lvl7pPr>
            <a:lvl8pPr marL="12233183" indent="0">
              <a:buNone/>
              <a:defRPr sz="3400"/>
            </a:lvl8pPr>
            <a:lvl9pPr marL="13980781"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3D29E165-199C-44DB-9A13-59953ED3C21B}" type="datetimeFigureOut">
              <a:rPr lang="fa-IR" smtClean="0"/>
              <a:t>09/10/1446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353674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9371" y="25199817"/>
            <a:ext cx="15119985" cy="2974981"/>
          </a:xfrm>
        </p:spPr>
        <p:txBody>
          <a:bodyPr anchor="b"/>
          <a:lstStyle>
            <a:lvl1pPr algn="r">
              <a:defRPr sz="7600" b="1"/>
            </a:lvl1pPr>
          </a:lstStyle>
          <a:p>
            <a:r>
              <a:rPr lang="en-US"/>
              <a:t>Click to edit Master title style</a:t>
            </a:r>
            <a:endParaRPr lang="fa-IR"/>
          </a:p>
        </p:txBody>
      </p:sp>
      <p:sp>
        <p:nvSpPr>
          <p:cNvPr id="3" name="Picture Placeholder 2"/>
          <p:cNvSpPr>
            <a:spLocks noGrp="1"/>
          </p:cNvSpPr>
          <p:nvPr>
            <p:ph type="pic" idx="1"/>
          </p:nvPr>
        </p:nvSpPr>
        <p:spPr>
          <a:xfrm>
            <a:off x="4939371" y="3216643"/>
            <a:ext cx="15119985" cy="21599843"/>
          </a:xfrm>
        </p:spPr>
        <p:txBody>
          <a:bodyPr/>
          <a:lstStyle>
            <a:lvl1pPr marL="0" indent="0">
              <a:buNone/>
              <a:defRPr sz="12200"/>
            </a:lvl1pPr>
            <a:lvl2pPr marL="1747598" indent="0">
              <a:buNone/>
              <a:defRPr sz="10700"/>
            </a:lvl2pPr>
            <a:lvl3pPr marL="3495195" indent="0">
              <a:buNone/>
              <a:defRPr sz="9200"/>
            </a:lvl3pPr>
            <a:lvl4pPr marL="5242793" indent="0">
              <a:buNone/>
              <a:defRPr sz="7600"/>
            </a:lvl4pPr>
            <a:lvl5pPr marL="6990391" indent="0">
              <a:buNone/>
              <a:defRPr sz="7600"/>
            </a:lvl5pPr>
            <a:lvl6pPr marL="8737988" indent="0">
              <a:buNone/>
              <a:defRPr sz="7600"/>
            </a:lvl6pPr>
            <a:lvl7pPr marL="10485586" indent="0">
              <a:buNone/>
              <a:defRPr sz="7600"/>
            </a:lvl7pPr>
            <a:lvl8pPr marL="12233183" indent="0">
              <a:buNone/>
              <a:defRPr sz="7600"/>
            </a:lvl8pPr>
            <a:lvl9pPr marL="13980781" indent="0">
              <a:buNone/>
              <a:defRPr sz="7600"/>
            </a:lvl9pPr>
          </a:lstStyle>
          <a:p>
            <a:endParaRPr lang="fa-IR"/>
          </a:p>
        </p:txBody>
      </p:sp>
      <p:sp>
        <p:nvSpPr>
          <p:cNvPr id="4" name="Text Placeholder 3"/>
          <p:cNvSpPr>
            <a:spLocks noGrp="1"/>
          </p:cNvSpPr>
          <p:nvPr>
            <p:ph type="body" sz="half" idx="2"/>
          </p:nvPr>
        </p:nvSpPr>
        <p:spPr>
          <a:xfrm>
            <a:off x="4939371" y="28174797"/>
            <a:ext cx="15119985" cy="4224967"/>
          </a:xfrm>
        </p:spPr>
        <p:txBody>
          <a:bodyPr/>
          <a:lstStyle>
            <a:lvl1pPr marL="0" indent="0">
              <a:buNone/>
              <a:defRPr sz="5400"/>
            </a:lvl1pPr>
            <a:lvl2pPr marL="1747598" indent="0">
              <a:buNone/>
              <a:defRPr sz="4600"/>
            </a:lvl2pPr>
            <a:lvl3pPr marL="3495195" indent="0">
              <a:buNone/>
              <a:defRPr sz="3800"/>
            </a:lvl3pPr>
            <a:lvl4pPr marL="5242793" indent="0">
              <a:buNone/>
              <a:defRPr sz="3400"/>
            </a:lvl4pPr>
            <a:lvl5pPr marL="6990391" indent="0">
              <a:buNone/>
              <a:defRPr sz="3400"/>
            </a:lvl5pPr>
            <a:lvl6pPr marL="8737988" indent="0">
              <a:buNone/>
              <a:defRPr sz="3400"/>
            </a:lvl6pPr>
            <a:lvl7pPr marL="10485586" indent="0">
              <a:buNone/>
              <a:defRPr sz="3400"/>
            </a:lvl7pPr>
            <a:lvl8pPr marL="12233183" indent="0">
              <a:buNone/>
              <a:defRPr sz="3400"/>
            </a:lvl8pPr>
            <a:lvl9pPr marL="13980781"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3D29E165-199C-44DB-9A13-59953ED3C21B}" type="datetimeFigureOut">
              <a:rPr lang="fa-IR" smtClean="0"/>
              <a:t>09/10/1446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7044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999" y="1441659"/>
            <a:ext cx="22679978" cy="5999956"/>
          </a:xfrm>
          <a:prstGeom prst="rect">
            <a:avLst/>
          </a:prstGeom>
        </p:spPr>
        <p:txBody>
          <a:bodyPr vert="horz" lIns="349521" tIns="174757" rIns="349521" bIns="174757"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1259999" y="8399952"/>
            <a:ext cx="22679978" cy="23758163"/>
          </a:xfrm>
          <a:prstGeom prst="rect">
            <a:avLst/>
          </a:prstGeom>
        </p:spPr>
        <p:txBody>
          <a:bodyPr vert="horz" lIns="349521" tIns="174757" rIns="349521" bIns="174757"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18059982" y="33366437"/>
            <a:ext cx="5879994" cy="1916653"/>
          </a:xfrm>
          <a:prstGeom prst="rect">
            <a:avLst/>
          </a:prstGeom>
        </p:spPr>
        <p:txBody>
          <a:bodyPr vert="horz" lIns="349521" tIns="174757" rIns="349521" bIns="174757" rtlCol="1" anchor="ctr"/>
          <a:lstStyle>
            <a:lvl1pPr algn="r">
              <a:defRPr sz="4600">
                <a:solidFill>
                  <a:schemeClr val="tx1">
                    <a:tint val="75000"/>
                  </a:schemeClr>
                </a:solidFill>
              </a:defRPr>
            </a:lvl1pPr>
          </a:lstStyle>
          <a:p>
            <a:fld id="{3D29E165-199C-44DB-9A13-59953ED3C21B}" type="datetimeFigureOut">
              <a:rPr lang="fa-IR" smtClean="0"/>
              <a:t>09/10/1446</a:t>
            </a:fld>
            <a:endParaRPr lang="fa-IR"/>
          </a:p>
        </p:txBody>
      </p:sp>
      <p:sp>
        <p:nvSpPr>
          <p:cNvPr id="5" name="Footer Placeholder 4"/>
          <p:cNvSpPr>
            <a:spLocks noGrp="1"/>
          </p:cNvSpPr>
          <p:nvPr>
            <p:ph type="ftr" sz="quarter" idx="3"/>
          </p:nvPr>
        </p:nvSpPr>
        <p:spPr>
          <a:xfrm>
            <a:off x="8609992" y="33366437"/>
            <a:ext cx="7979992" cy="1916653"/>
          </a:xfrm>
          <a:prstGeom prst="rect">
            <a:avLst/>
          </a:prstGeom>
        </p:spPr>
        <p:txBody>
          <a:bodyPr vert="horz" lIns="349521" tIns="174757" rIns="349521" bIns="174757" rtlCol="1" anchor="ctr"/>
          <a:lstStyle>
            <a:lvl1pPr algn="ctr">
              <a:defRPr sz="46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259999" y="33366437"/>
            <a:ext cx="5879994" cy="1916653"/>
          </a:xfrm>
          <a:prstGeom prst="rect">
            <a:avLst/>
          </a:prstGeom>
        </p:spPr>
        <p:txBody>
          <a:bodyPr vert="horz" lIns="349521" tIns="174757" rIns="349521" bIns="174757" rtlCol="1" anchor="ctr"/>
          <a:lstStyle>
            <a:lvl1pPr algn="l">
              <a:defRPr sz="4600">
                <a:solidFill>
                  <a:schemeClr val="tx1">
                    <a:tint val="75000"/>
                  </a:schemeClr>
                </a:solidFill>
              </a:defRPr>
            </a:lvl1pPr>
          </a:lstStyle>
          <a:p>
            <a:fld id="{78DF33F1-F4D5-4A80-8F9F-BCD70CE05F35}" type="slidenum">
              <a:rPr lang="fa-IR" smtClean="0"/>
              <a:t>‹#›</a:t>
            </a:fld>
            <a:endParaRPr lang="fa-IR"/>
          </a:p>
        </p:txBody>
      </p:sp>
    </p:spTree>
    <p:extLst>
      <p:ext uri="{BB962C8B-B14F-4D97-AF65-F5344CB8AC3E}">
        <p14:creationId xmlns:p14="http://schemas.microsoft.com/office/powerpoint/2010/main" val="8429339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3495195" rtl="1" eaLnBrk="1" latinLnBrk="0" hangingPunct="1">
        <a:spcBef>
          <a:spcPct val="0"/>
        </a:spcBef>
        <a:buNone/>
        <a:defRPr sz="16800" kern="1200">
          <a:solidFill>
            <a:schemeClr val="tx1"/>
          </a:solidFill>
          <a:latin typeface="+mj-lt"/>
          <a:ea typeface="+mj-ea"/>
          <a:cs typeface="+mj-cs"/>
        </a:defRPr>
      </a:lvl1pPr>
    </p:titleStyle>
    <p:bodyStyle>
      <a:lvl1pPr marL="1310698" indent="-1310698" algn="r" defTabSz="3495195" rtl="1" eaLnBrk="1" latinLnBrk="0" hangingPunct="1">
        <a:spcBef>
          <a:spcPct val="20000"/>
        </a:spcBef>
        <a:buFont typeface="Arial" panose="020B0604020202020204" pitchFamily="34" charset="0"/>
        <a:buChar char="•"/>
        <a:defRPr sz="12200" kern="1200">
          <a:solidFill>
            <a:schemeClr val="tx1"/>
          </a:solidFill>
          <a:latin typeface="+mn-lt"/>
          <a:ea typeface="+mn-ea"/>
          <a:cs typeface="+mn-cs"/>
        </a:defRPr>
      </a:lvl1pPr>
      <a:lvl2pPr marL="2839844" indent="-1092247" algn="r" defTabSz="3495195" rtl="1" eaLnBrk="1" latinLnBrk="0" hangingPunct="1">
        <a:spcBef>
          <a:spcPct val="20000"/>
        </a:spcBef>
        <a:buFont typeface="Arial" panose="020B0604020202020204" pitchFamily="34" charset="0"/>
        <a:buChar char="–"/>
        <a:defRPr sz="10700" kern="1200">
          <a:solidFill>
            <a:schemeClr val="tx1"/>
          </a:solidFill>
          <a:latin typeface="+mn-lt"/>
          <a:ea typeface="+mn-ea"/>
          <a:cs typeface="+mn-cs"/>
        </a:defRPr>
      </a:lvl2pPr>
      <a:lvl3pPr marL="4368994" indent="-873799" algn="r" defTabSz="3495195" rtl="1" eaLnBrk="1" latinLnBrk="0" hangingPunct="1">
        <a:spcBef>
          <a:spcPct val="20000"/>
        </a:spcBef>
        <a:buFont typeface="Arial" panose="020B0604020202020204" pitchFamily="34" charset="0"/>
        <a:buChar char="•"/>
        <a:defRPr sz="9200" kern="1200">
          <a:solidFill>
            <a:schemeClr val="tx1"/>
          </a:solidFill>
          <a:latin typeface="+mn-lt"/>
          <a:ea typeface="+mn-ea"/>
          <a:cs typeface="+mn-cs"/>
        </a:defRPr>
      </a:lvl3pPr>
      <a:lvl4pPr marL="6116592" indent="-873799" algn="r" defTabSz="3495195" rtl="1"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4pPr>
      <a:lvl5pPr marL="7864189" indent="-873799" algn="r" defTabSz="3495195" rtl="1"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5pPr>
      <a:lvl6pPr marL="9611787" indent="-873799" algn="r" defTabSz="3495195" rtl="1"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6pPr>
      <a:lvl7pPr marL="11359385" indent="-873799" algn="r" defTabSz="3495195" rtl="1"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7pPr>
      <a:lvl8pPr marL="13106982" indent="-873799" algn="r" defTabSz="3495195" rtl="1"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8pPr>
      <a:lvl9pPr marL="14854580" indent="-873799" algn="r" defTabSz="3495195" rtl="1"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9pPr>
    </p:bodyStyle>
    <p:otherStyle>
      <a:defPPr>
        <a:defRPr lang="fa-IR"/>
      </a:defPPr>
      <a:lvl1pPr marL="0" algn="r" defTabSz="3495195" rtl="1" eaLnBrk="1" latinLnBrk="0" hangingPunct="1">
        <a:defRPr sz="6900" kern="1200">
          <a:solidFill>
            <a:schemeClr val="tx1"/>
          </a:solidFill>
          <a:latin typeface="+mn-lt"/>
          <a:ea typeface="+mn-ea"/>
          <a:cs typeface="+mn-cs"/>
        </a:defRPr>
      </a:lvl1pPr>
      <a:lvl2pPr marL="1747598" algn="r" defTabSz="3495195" rtl="1" eaLnBrk="1" latinLnBrk="0" hangingPunct="1">
        <a:defRPr sz="6900" kern="1200">
          <a:solidFill>
            <a:schemeClr val="tx1"/>
          </a:solidFill>
          <a:latin typeface="+mn-lt"/>
          <a:ea typeface="+mn-ea"/>
          <a:cs typeface="+mn-cs"/>
        </a:defRPr>
      </a:lvl2pPr>
      <a:lvl3pPr marL="3495195" algn="r" defTabSz="3495195" rtl="1" eaLnBrk="1" latinLnBrk="0" hangingPunct="1">
        <a:defRPr sz="6900" kern="1200">
          <a:solidFill>
            <a:schemeClr val="tx1"/>
          </a:solidFill>
          <a:latin typeface="+mn-lt"/>
          <a:ea typeface="+mn-ea"/>
          <a:cs typeface="+mn-cs"/>
        </a:defRPr>
      </a:lvl3pPr>
      <a:lvl4pPr marL="5242793" algn="r" defTabSz="3495195" rtl="1" eaLnBrk="1" latinLnBrk="0" hangingPunct="1">
        <a:defRPr sz="6900" kern="1200">
          <a:solidFill>
            <a:schemeClr val="tx1"/>
          </a:solidFill>
          <a:latin typeface="+mn-lt"/>
          <a:ea typeface="+mn-ea"/>
          <a:cs typeface="+mn-cs"/>
        </a:defRPr>
      </a:lvl4pPr>
      <a:lvl5pPr marL="6990391" algn="r" defTabSz="3495195" rtl="1" eaLnBrk="1" latinLnBrk="0" hangingPunct="1">
        <a:defRPr sz="6900" kern="1200">
          <a:solidFill>
            <a:schemeClr val="tx1"/>
          </a:solidFill>
          <a:latin typeface="+mn-lt"/>
          <a:ea typeface="+mn-ea"/>
          <a:cs typeface="+mn-cs"/>
        </a:defRPr>
      </a:lvl5pPr>
      <a:lvl6pPr marL="8737988" algn="r" defTabSz="3495195" rtl="1" eaLnBrk="1" latinLnBrk="0" hangingPunct="1">
        <a:defRPr sz="6900" kern="1200">
          <a:solidFill>
            <a:schemeClr val="tx1"/>
          </a:solidFill>
          <a:latin typeface="+mn-lt"/>
          <a:ea typeface="+mn-ea"/>
          <a:cs typeface="+mn-cs"/>
        </a:defRPr>
      </a:lvl6pPr>
      <a:lvl7pPr marL="10485586" algn="r" defTabSz="3495195" rtl="1" eaLnBrk="1" latinLnBrk="0" hangingPunct="1">
        <a:defRPr sz="6900" kern="1200">
          <a:solidFill>
            <a:schemeClr val="tx1"/>
          </a:solidFill>
          <a:latin typeface="+mn-lt"/>
          <a:ea typeface="+mn-ea"/>
          <a:cs typeface="+mn-cs"/>
        </a:defRPr>
      </a:lvl7pPr>
      <a:lvl8pPr marL="12233183" algn="r" defTabSz="3495195" rtl="1" eaLnBrk="1" latinLnBrk="0" hangingPunct="1">
        <a:defRPr sz="6900" kern="1200">
          <a:solidFill>
            <a:schemeClr val="tx1"/>
          </a:solidFill>
          <a:latin typeface="+mn-lt"/>
          <a:ea typeface="+mn-ea"/>
          <a:cs typeface="+mn-cs"/>
        </a:defRPr>
      </a:lvl8pPr>
      <a:lvl9pPr marL="13980781" algn="r" defTabSz="3495195" rtl="1"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r.moradi2000@tx.iut.ac.ir" TargetMode="External"/><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3F3FD"/>
            </a:gs>
            <a:gs pos="54000">
              <a:srgbClr val="B3DEFF"/>
            </a:gs>
            <a:gs pos="72000">
              <a:srgbClr val="0088EE"/>
            </a:gs>
            <a:gs pos="99000">
              <a:srgbClr val="003BB0"/>
            </a:gs>
          </a:gsLst>
          <a:lin ang="5400000" scaled="0"/>
          <a:tileRect/>
        </a:gradFill>
        <a:effectLst/>
      </p:bgPr>
    </p:bg>
    <p:spTree>
      <p:nvGrpSpPr>
        <p:cNvPr id="1" name=""/>
        <p:cNvGrpSpPr/>
        <p:nvPr/>
      </p:nvGrpSpPr>
      <p:grpSpPr>
        <a:xfrm>
          <a:off x="0" y="0"/>
          <a:ext cx="0" cy="0"/>
          <a:chOff x="0" y="0"/>
          <a:chExt cx="0" cy="0"/>
        </a:xfrm>
      </p:grpSpPr>
      <p:sp>
        <p:nvSpPr>
          <p:cNvPr id="41" name="Rectangle: Rounded Corners 40"/>
          <p:cNvSpPr/>
          <p:nvPr/>
        </p:nvSpPr>
        <p:spPr>
          <a:xfrm>
            <a:off x="1096784" y="30484834"/>
            <a:ext cx="10023499" cy="4659561"/>
          </a:xfrm>
          <a:prstGeom prst="roundRect">
            <a:avLst>
              <a:gd name="adj" fmla="val 0"/>
            </a:avLst>
          </a:prstGeom>
          <a:ln>
            <a:solidFill>
              <a:srgbClr val="0070C0"/>
            </a:solidFill>
          </a:ln>
        </p:spPr>
        <p:style>
          <a:lnRef idx="2">
            <a:schemeClr val="dk1"/>
          </a:lnRef>
          <a:fillRef idx="1">
            <a:schemeClr val="lt1"/>
          </a:fillRef>
          <a:effectRef idx="0">
            <a:schemeClr val="dk1"/>
          </a:effectRef>
          <a:fontRef idx="minor">
            <a:schemeClr val="dk1"/>
          </a:fontRef>
        </p:style>
        <p:txBody>
          <a:bodyPr lIns="91386" tIns="45695" rIns="91386" bIns="45695" rtlCol="1" anchor="ctr"/>
          <a:lstStyle/>
          <a:p>
            <a:pPr marL="457200" marR="0" indent="-457200" algn="just">
              <a:spcBef>
                <a:spcPts val="0"/>
              </a:spcBef>
              <a:spcAft>
                <a:spcPts val="0"/>
              </a:spcAft>
            </a:pPr>
            <a:endParaRPr lang="fa-IR" sz="1600" u="none" strike="noStrike" dirty="0">
              <a:solidFill>
                <a:schemeClr val="tx1"/>
              </a:solidFill>
              <a:effectLst/>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endParaRPr lang="fa-IR" sz="1600" dirty="0">
              <a:solidFill>
                <a:schemeClr val="tx1"/>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en-US" sz="1600" dirty="0">
                <a:solidFill>
                  <a:schemeClr val="tx1"/>
                </a:solidFill>
                <a:latin typeface="Times New Roman" panose="02020603050405020304" pitchFamily="18" charset="0"/>
                <a:ea typeface="Times New Roman" panose="02020603050405020304" pitchFamily="18" charset="0"/>
              </a:rPr>
              <a:t>[1]	S. Fang, R. Wang, H. Ni, H. Liu, and L. Liu, "A review of flexible electric heating element and electric heating garments," Journal of Industrial Textiles, vol. 51, no. 1_suppl, pp. 101S-136S, 2022.</a:t>
            </a:r>
          </a:p>
          <a:p>
            <a:pPr marL="457200" marR="0" indent="-457200" algn="just">
              <a:spcBef>
                <a:spcPts val="0"/>
              </a:spcBef>
              <a:spcAft>
                <a:spcPts val="0"/>
              </a:spcAft>
            </a:pPr>
            <a:r>
              <a:rPr lang="en-US" sz="1600" dirty="0">
                <a:solidFill>
                  <a:schemeClr val="tx1"/>
                </a:solidFill>
                <a:latin typeface="Times New Roman" panose="02020603050405020304" pitchFamily="18" charset="0"/>
                <a:ea typeface="Times New Roman" panose="02020603050405020304" pitchFamily="18" charset="0"/>
              </a:rPr>
              <a:t>[2]	D. </a:t>
            </a:r>
            <a:r>
              <a:rPr lang="en-US" sz="1600" dirty="0" err="1">
                <a:solidFill>
                  <a:schemeClr val="tx1"/>
                </a:solidFill>
                <a:latin typeface="Times New Roman" panose="02020603050405020304" pitchFamily="18" charset="0"/>
                <a:ea typeface="Times New Roman" panose="02020603050405020304" pitchFamily="18" charset="0"/>
              </a:rPr>
              <a:t>Kongahge</a:t>
            </a:r>
            <a:r>
              <a:rPr lang="en-US" sz="1600" dirty="0">
                <a:solidFill>
                  <a:schemeClr val="tx1"/>
                </a:solidFill>
                <a:latin typeface="Times New Roman" panose="02020603050405020304" pitchFamily="18" charset="0"/>
                <a:ea typeface="Times New Roman" panose="02020603050405020304" pitchFamily="18" charset="0"/>
              </a:rPr>
              <a:t>, J. Foroughi, S. Gambhir, G. M. Spinks, and G. G. Wallace, "Fabrication of a graphene coated nonwoven textile for industrial applications," RSC advances, vol. 6, no. 77, pp. 73203-73209, 2016.</a:t>
            </a:r>
          </a:p>
          <a:p>
            <a:pPr marL="457200" marR="0" indent="-457200" algn="just">
              <a:spcBef>
                <a:spcPts val="0"/>
              </a:spcBef>
              <a:spcAft>
                <a:spcPts val="0"/>
              </a:spcAft>
            </a:pPr>
            <a:r>
              <a:rPr lang="en-US" sz="1600" dirty="0">
                <a:solidFill>
                  <a:schemeClr val="tx1"/>
                </a:solidFill>
                <a:latin typeface="Times New Roman" panose="02020603050405020304" pitchFamily="18" charset="0"/>
                <a:ea typeface="Times New Roman" panose="02020603050405020304" pitchFamily="18" charset="0"/>
              </a:rPr>
              <a:t>[3]	B.-J. Kim, W.-K. Choi, M.-K. Um, and S.-J. Park, "Effects of nickel coating thickness on electric properties of nickel/carbon hybrid fibers," Surface and Coatings Technology, vol. 205, no. 11, pp. 3416-3421, 2011.</a:t>
            </a:r>
          </a:p>
          <a:p>
            <a:pPr marL="457200" marR="0" indent="-457200" algn="just">
              <a:spcBef>
                <a:spcPts val="0"/>
              </a:spcBef>
              <a:spcAft>
                <a:spcPts val="0"/>
              </a:spcAft>
            </a:pPr>
            <a:r>
              <a:rPr lang="en-US" sz="1600" dirty="0">
                <a:solidFill>
                  <a:schemeClr val="tx1"/>
                </a:solidFill>
                <a:latin typeface="Times New Roman" panose="02020603050405020304" pitchFamily="18" charset="0"/>
                <a:ea typeface="Times New Roman" panose="02020603050405020304" pitchFamily="18" charset="0"/>
              </a:rPr>
              <a:t>[4]	C. Zhang, L. Wang, J. Wang, and C.-a. Ma, "Self-assembly and conductive network formation of vapor-grown carbon fiber in a poly (vinylidene fluoride) melt," Carbon, vol. 46, no. 15, pp. 2053-2058, 2008.</a:t>
            </a:r>
          </a:p>
          <a:p>
            <a:pPr marL="457200" marR="0" indent="-457200" algn="just">
              <a:spcBef>
                <a:spcPts val="0"/>
              </a:spcBef>
              <a:spcAft>
                <a:spcPts val="0"/>
              </a:spcAft>
            </a:pPr>
            <a:r>
              <a:rPr lang="en-US" sz="1600" dirty="0">
                <a:solidFill>
                  <a:schemeClr val="tx1"/>
                </a:solidFill>
                <a:latin typeface="Times New Roman" panose="02020603050405020304" pitchFamily="18" charset="0"/>
                <a:ea typeface="Times New Roman" panose="02020603050405020304" pitchFamily="18" charset="0"/>
              </a:rPr>
              <a:t>[5]	C. Ramesh, R. </a:t>
            </a:r>
            <a:r>
              <a:rPr lang="en-US" sz="1600" dirty="0" err="1">
                <a:solidFill>
                  <a:schemeClr val="tx1"/>
                </a:solidFill>
                <a:latin typeface="Times New Roman" panose="02020603050405020304" pitchFamily="18" charset="0"/>
                <a:ea typeface="Times New Roman" panose="02020603050405020304" pitchFamily="18" charset="0"/>
              </a:rPr>
              <a:t>Keshavamurthy</a:t>
            </a:r>
            <a:r>
              <a:rPr lang="en-US" sz="1600" dirty="0">
                <a:solidFill>
                  <a:schemeClr val="tx1"/>
                </a:solidFill>
                <a:latin typeface="Times New Roman" panose="02020603050405020304" pitchFamily="18" charset="0"/>
                <a:ea typeface="Times New Roman" panose="02020603050405020304" pitchFamily="18" charset="0"/>
              </a:rPr>
              <a:t>, B. </a:t>
            </a:r>
            <a:r>
              <a:rPr lang="en-US" sz="1600" dirty="0" err="1">
                <a:solidFill>
                  <a:schemeClr val="tx1"/>
                </a:solidFill>
                <a:latin typeface="Times New Roman" panose="02020603050405020304" pitchFamily="18" charset="0"/>
                <a:ea typeface="Times New Roman" panose="02020603050405020304" pitchFamily="18" charset="0"/>
              </a:rPr>
              <a:t>Channabasappa</a:t>
            </a:r>
            <a:r>
              <a:rPr lang="en-US" sz="1600" dirty="0">
                <a:solidFill>
                  <a:schemeClr val="tx1"/>
                </a:solidFill>
                <a:latin typeface="Times New Roman" panose="02020603050405020304" pitchFamily="18" charset="0"/>
                <a:ea typeface="Times New Roman" panose="02020603050405020304" pitchFamily="18" charset="0"/>
              </a:rPr>
              <a:t>, and A. Ahmed, "Microstructure and mechanical properties of Ni–P coated Si3N4 reinforced Al6061 composites," Materials Science and Engineering: A, vol. 502, no. 1-2, pp. 99-106, 2009.</a:t>
            </a:r>
          </a:p>
          <a:p>
            <a:pPr marL="457200" marR="0" indent="-457200" algn="just">
              <a:spcBef>
                <a:spcPts val="0"/>
              </a:spcBef>
              <a:spcAft>
                <a:spcPts val="0"/>
              </a:spcAft>
            </a:pPr>
            <a:r>
              <a:rPr lang="en-US" sz="1600" dirty="0">
                <a:solidFill>
                  <a:schemeClr val="tx1"/>
                </a:solidFill>
                <a:latin typeface="Times New Roman" panose="02020603050405020304" pitchFamily="18" charset="0"/>
                <a:ea typeface="Times New Roman" panose="02020603050405020304" pitchFamily="18" charset="0"/>
              </a:rPr>
              <a:t>[6]	M. Tian, Y. Hao, L. Qu, S. Zhu, X. Zhang, and S. Chen, "Enhanced electrothermal efficiency of flexible graphene fabric Joule heaters with the aid of graphene oxide," Materials Letters, vol. 234, pp. 101-104, 2019.</a:t>
            </a:r>
          </a:p>
          <a:p>
            <a:pPr marL="457200" marR="0" indent="-457200" algn="just">
              <a:spcBef>
                <a:spcPts val="0"/>
              </a:spcBef>
              <a:spcAft>
                <a:spcPts val="0"/>
              </a:spcAft>
            </a:pPr>
            <a:r>
              <a:rPr lang="en-US" sz="1600" dirty="0">
                <a:solidFill>
                  <a:schemeClr val="tx1"/>
                </a:solidFill>
                <a:latin typeface="Times New Roman" panose="02020603050405020304" pitchFamily="18" charset="0"/>
                <a:ea typeface="Times New Roman" panose="02020603050405020304" pitchFamily="18" charset="0"/>
              </a:rPr>
              <a:t>[7]	J.-E. An and Y. G. </a:t>
            </a:r>
            <a:r>
              <a:rPr lang="en-US" sz="1600" dirty="0" err="1">
                <a:solidFill>
                  <a:schemeClr val="tx1"/>
                </a:solidFill>
                <a:latin typeface="Times New Roman" panose="02020603050405020304" pitchFamily="18" charset="0"/>
                <a:ea typeface="Times New Roman" panose="02020603050405020304" pitchFamily="18" charset="0"/>
              </a:rPr>
              <a:t>Jeong</a:t>
            </a:r>
            <a:r>
              <a:rPr lang="en-US" sz="1600" dirty="0">
                <a:solidFill>
                  <a:schemeClr val="tx1"/>
                </a:solidFill>
                <a:latin typeface="Times New Roman" panose="02020603050405020304" pitchFamily="18" charset="0"/>
                <a:ea typeface="Times New Roman" panose="02020603050405020304" pitchFamily="18" charset="0"/>
              </a:rPr>
              <a:t>, "Structure and electric heating performance of graphene/epoxy composite films," European Polymer Journal, vol. 49, no. 6, pp. 1322-1330, 2013.</a:t>
            </a:r>
          </a:p>
          <a:p>
            <a:pPr marL="0" marR="0" algn="just">
              <a:spcBef>
                <a:spcPts val="0"/>
              </a:spcBef>
              <a:spcAft>
                <a:spcPts val="0"/>
              </a:spcAft>
            </a:pPr>
            <a:endParaRPr lang="fa-IR" sz="1600" u="none" strike="noStrike"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a:spcBef>
                <a:spcPts val="0"/>
              </a:spcBef>
              <a:spcAft>
                <a:spcPts val="0"/>
              </a:spcAft>
            </a:pPr>
            <a:endParaRPr lang="fa-IR" sz="16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marL="0" marR="0" algn="just">
              <a:spcBef>
                <a:spcPts val="0"/>
              </a:spcBef>
              <a:spcAft>
                <a:spcPts val="0"/>
              </a:spcAft>
            </a:pPr>
            <a:r>
              <a:rPr lang="fa-IR" sz="1600" u="none" strike="noStrike"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1600" u="sng" dirty="0">
              <a:solidFill>
                <a:schemeClr val="tx1"/>
              </a:solidFill>
              <a:effectLst/>
              <a:latin typeface="Times New Roman" panose="02020603050405020304" pitchFamily="18" charset="0"/>
              <a:ea typeface="Times New Roman" panose="02020603050405020304" pitchFamily="18" charset="0"/>
            </a:endParaRPr>
          </a:p>
        </p:txBody>
      </p:sp>
      <p:sp>
        <p:nvSpPr>
          <p:cNvPr id="42" name="Rectangle: Rounded Corners 41"/>
          <p:cNvSpPr/>
          <p:nvPr/>
        </p:nvSpPr>
        <p:spPr>
          <a:xfrm>
            <a:off x="11474245" y="30484834"/>
            <a:ext cx="12716999" cy="4659561"/>
          </a:xfrm>
          <a:prstGeom prst="roundRect">
            <a:avLst>
              <a:gd name="adj" fmla="val 0"/>
            </a:avLst>
          </a:prstGeom>
          <a:ln>
            <a:solidFill>
              <a:srgbClr val="0070C0"/>
            </a:solidFill>
          </a:ln>
        </p:spPr>
        <p:style>
          <a:lnRef idx="2">
            <a:schemeClr val="dk1"/>
          </a:lnRef>
          <a:fillRef idx="1">
            <a:schemeClr val="lt1"/>
          </a:fillRef>
          <a:effectRef idx="0">
            <a:schemeClr val="dk1"/>
          </a:effectRef>
          <a:fontRef idx="minor">
            <a:schemeClr val="dk1"/>
          </a:fontRef>
        </p:style>
        <p:txBody>
          <a:bodyPr lIns="91386" tIns="45695" rIns="91386" bIns="45695" rtlCol="1" anchor="ctr"/>
          <a:lstStyle/>
          <a:p>
            <a:pPr marL="0" marR="0" indent="279400" algn="just" rtl="1">
              <a:spcBef>
                <a:spcPts val="0"/>
              </a:spcBef>
              <a:spcAft>
                <a:spcPts val="0"/>
              </a:spcAft>
            </a:pPr>
            <a:endParaRPr lang="fa-IR" sz="2500" u="none" strike="noStrike"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endParaRPr>
          </a:p>
          <a:p>
            <a:pPr marL="0" marR="0" indent="279400" algn="just" rtl="1">
              <a:spcBef>
                <a:spcPts val="0"/>
              </a:spcBef>
              <a:spcAft>
                <a:spcPts val="0"/>
              </a:spcAft>
            </a:pPr>
            <a:endParaRPr lang="fa-IR" sz="2500" dirty="0">
              <a:solidFill>
                <a:schemeClr val="tx1"/>
              </a:solidFill>
              <a:latin typeface="Arial" panose="020B0604020202020204" pitchFamily="34" charset="0"/>
              <a:ea typeface="Times New Roman" panose="02020603050405020304" pitchFamily="18" charset="0"/>
              <a:cs typeface="B Nazanin" panose="00000400000000000000" pitchFamily="2" charset="-78"/>
            </a:endParaRPr>
          </a:p>
          <a:p>
            <a:pPr indent="279400" algn="just" rtl="1">
              <a:spcAft>
                <a:spcPts val="0"/>
              </a:spcAft>
              <a:tabLst>
                <a:tab pos="3827145" algn="l"/>
              </a:tabLst>
            </a:pPr>
            <a:r>
              <a:rPr lang="fa-IR" sz="25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الیاف کربن و الیاف کربن لایه نشانی شده با نیکل به روش آبکاری الکتریکی در ولتاژ های مختلف میزان گرمایش الکتریکی آن ها مقایسه شد که نشان داد با افزایش ولتاژ می توان گرمای الکترکی بیشتری در هر دو پارچه ایجاد کرد و همچنین نشان داد که لایه نشانی با نیکل سبب شد مقاومت الکتریکی پارچه کربن کاهش یابد و گرمای الکتریکی بصورت قابل توجهی افزایش یابد و همچنین ولتاژ هم به عنوان یک عامل اثر گذار روی مقدار گرمای الکتریکی عمل میکند. عوامل گفته شده سبب شد که در ولتاژ های بالاتر توان الکتریکی و مقدار گرمایش ژول تولید شده افزایش یابد و در کمترین زمان به حداکثر دما رسید. در ولتاژ 2/5 ولت بیشترین توان الکتریکی و در ولتاژ 2 ولت بیشترین مقدار گرمای ژول را در پارچه کربن لایه نشانی شده با نیکل داشت و باعث می­شود این کامپوزیت قابل استفاده در کامپوزیت­های گرمایش الکتریکی در ولتاژ های پایین به عنوان عامل ذوب کننده و کاربردهای خاص در ولتاژهای بالا شود.  </a:t>
            </a:r>
            <a:endParaRPr lang="en-US" sz="2500" u="sng"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marL="0" marR="0" indent="279400" algn="just" rtl="1">
              <a:spcBef>
                <a:spcPts val="0"/>
              </a:spcBef>
              <a:spcAft>
                <a:spcPts val="0"/>
              </a:spcAft>
            </a:pPr>
            <a:endParaRPr lang="fa-IR" sz="2500" u="sng" dirty="0">
              <a:solidFill>
                <a:schemeClr val="tx1"/>
              </a:solidFill>
              <a:latin typeface="Arial" panose="020B0604020202020204" pitchFamily="34" charset="0"/>
              <a:ea typeface="Times New Roman" panose="02020603050405020304" pitchFamily="18" charset="0"/>
              <a:cs typeface="B Nazanin" panose="00000400000000000000" pitchFamily="2" charset="-78"/>
            </a:endParaRPr>
          </a:p>
          <a:p>
            <a:pPr marL="0" marR="0" indent="279400" algn="just" rtl="1">
              <a:spcBef>
                <a:spcPts val="0"/>
              </a:spcBef>
              <a:spcAft>
                <a:spcPts val="0"/>
              </a:spcAft>
            </a:pPr>
            <a:endParaRPr lang="en-US" sz="2500" u="sng"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43" name="Rectangle: Rounded Corners 42"/>
              <p:cNvSpPr/>
              <p:nvPr/>
            </p:nvSpPr>
            <p:spPr>
              <a:xfrm>
                <a:off x="1096785" y="13154591"/>
                <a:ext cx="23094459" cy="4646418"/>
              </a:xfrm>
              <a:prstGeom prst="roundRect">
                <a:avLst>
                  <a:gd name="adj" fmla="val 0"/>
                </a:avLst>
              </a:prstGeom>
              <a:ln>
                <a:solidFill>
                  <a:srgbClr val="0070C0"/>
                </a:solidFill>
              </a:ln>
            </p:spPr>
            <p:style>
              <a:lnRef idx="2">
                <a:schemeClr val="accent1"/>
              </a:lnRef>
              <a:fillRef idx="1">
                <a:schemeClr val="lt1"/>
              </a:fillRef>
              <a:effectRef idx="0">
                <a:schemeClr val="accent1"/>
              </a:effectRef>
              <a:fontRef idx="minor">
                <a:schemeClr val="dk1"/>
              </a:fontRef>
            </p:style>
            <p:txBody>
              <a:bodyPr lIns="91386" tIns="45695" rIns="91386" bIns="45695" numCol="2" spcCol="360000" rtlCol="1" anchor="ctr"/>
              <a:lstStyle/>
              <a:p>
                <a:pPr indent="279400" algn="just" rtl="1">
                  <a:spcAft>
                    <a:spcPts val="0"/>
                  </a:spcAft>
                </a:pPr>
                <a:r>
                  <a:rPr lang="fa-IR" sz="2800" u="none" strike="noStrike"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در تحقیق انجام گرفته از </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الیاف کربن تجاری </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T300, 3k</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با بافت ساده، </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استون، اسید نیتریک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HNO</a:t>
                </a:r>
                <a:r>
                  <a:rPr lang="en-US" sz="2400" baseline="-25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3</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65 درصد)، اسید بوریک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H</a:t>
                </a:r>
                <a:r>
                  <a:rPr lang="en-US" sz="2400" baseline="-25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3</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BO</a:t>
                </a:r>
                <a:r>
                  <a:rPr lang="en-US" sz="2400" baseline="-25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3</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نیکل سولفات 6 آبه </a:t>
                </a:r>
                <a:r>
                  <a:rPr lang="en-US"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NiSO</a:t>
                </a:r>
                <a:r>
                  <a:rPr lang="en-US" sz="2400" baseline="-25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4</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.6H</a:t>
                </a:r>
                <a:r>
                  <a:rPr lang="en-US" sz="2400" baseline="-25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2</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O</a:t>
                </a:r>
                <a:r>
                  <a:rPr lang="en-US"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نیکل کلراید 6 آبه </a:t>
                </a:r>
                <a:r>
                  <a:rPr lang="en-US"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NiCl</a:t>
                </a:r>
                <a:r>
                  <a:rPr lang="en-US" sz="2400" baseline="-25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2</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.6H</a:t>
                </a:r>
                <a:r>
                  <a:rPr lang="en-US" sz="2400" baseline="-25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2</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O</a:t>
                </a:r>
                <a:r>
                  <a:rPr lang="en-US"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dirty="0">
                    <a:solidFill>
                      <a:schemeClr val="tx1"/>
                    </a:solidFill>
                    <a:latin typeface="B Nazanin" panose="00000400000000000000" pitchFamily="2" charset="-78"/>
                    <a:ea typeface="Times New Roman" panose="02020603050405020304" pitchFamily="18" charset="0"/>
                    <a:cs typeface="B Nazanin" panose="00000400000000000000" pitchFamily="2" charset="-78"/>
                  </a:rPr>
                  <a:t>و سدیم دودسیل بنزن سولفونات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SDBS</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مورد استفاده</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شد</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en-US"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الیاف کربن توسط استون آهارزدایی شدند، سپس اصلاح سطح اسیدی با استفاده از اسید نیتریک در دمای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°C</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80 و به مدت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h</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2 انجام شد. </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برای آبکاری الکتریکی، محلول </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الکترولیت شامل </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نیکل سولفات به مقدار</a:t>
                </a:r>
                <a:r>
                  <a:rPr lang="en-US"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mol/L</a:t>
                </a:r>
                <a:r>
                  <a:rPr lang="en-US" sz="2800" dirty="0">
                    <a:solidFill>
                      <a:schemeClr val="tx1"/>
                    </a:solidFill>
                    <a:latin typeface="B Nazanin" panose="00000400000000000000" pitchFamily="2" charset="-78"/>
                    <a:ea typeface="Times New Roman" panose="02020603050405020304" pitchFamily="18" charset="0"/>
                    <a:cs typeface="B Nazanin" panose="00000400000000000000" pitchFamily="2" charset="-78"/>
                  </a:rPr>
                  <a:t> </a:t>
                </a:r>
                <a:r>
                  <a:rPr lang="ar-SA" sz="2800" dirty="0">
                    <a:solidFill>
                      <a:schemeClr val="tx1"/>
                    </a:solidFill>
                    <a:latin typeface="B Nazanin" panose="00000400000000000000" pitchFamily="2" charset="-78"/>
                    <a:ea typeface="Times New Roman" panose="02020603050405020304" pitchFamily="18" charset="0"/>
                    <a:cs typeface="B Nazanin" panose="00000400000000000000" pitchFamily="2" charset="-78"/>
                  </a:rPr>
                  <a:t>57/</a:t>
                </a:r>
                <a:r>
                  <a:rPr lang="en-US" sz="2800" dirty="0">
                    <a:solidFill>
                      <a:schemeClr val="tx1"/>
                    </a:solidFill>
                    <a:latin typeface="B Nazanin" panose="00000400000000000000" pitchFamily="2" charset="-78"/>
                    <a:ea typeface="Times New Roman" panose="02020603050405020304" pitchFamily="18" charset="0"/>
                    <a:cs typeface="B Nazanin" panose="00000400000000000000" pitchFamily="2" charset="-78"/>
                  </a:rPr>
                  <a:t>0</a:t>
                </a:r>
                <a:r>
                  <a:rPr lang="ar-SA" sz="2800" dirty="0">
                    <a:solidFill>
                      <a:schemeClr val="tx1"/>
                    </a:solidFill>
                    <a:latin typeface="B Nazanin" panose="00000400000000000000" pitchFamily="2" charset="-78"/>
                    <a:ea typeface="Times New Roman" panose="02020603050405020304" pitchFamily="18" charset="0"/>
                    <a:cs typeface="B Nazanin" panose="00000400000000000000" pitchFamily="2" charset="-78"/>
                  </a:rPr>
                  <a:t> و نیکل کلراید با مقدار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mol/L</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0</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63، </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اسید بوریک به مقدار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mol/L</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0</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81</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برای تنظیم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pH</a:t>
                </a:r>
                <a:r>
                  <a:rPr lang="en-US" sz="2400" dirty="0">
                    <a:solidFill>
                      <a:schemeClr val="tx1"/>
                    </a:solidFill>
                    <a:latin typeface="B Nazanin" panose="00000400000000000000" pitchFamily="2" charset="-78"/>
                    <a:ea typeface="Times New Roman" panose="02020603050405020304" pitchFamily="18" charset="0"/>
                    <a:cs typeface="B Nazanin" panose="00000400000000000000" pitchFamily="2" charset="-78"/>
                  </a:rPr>
                  <a:t> </a:t>
                </a:r>
                <a:r>
                  <a:rPr lang="fa-IR" sz="2800" dirty="0">
                    <a:solidFill>
                      <a:schemeClr val="tx1"/>
                    </a:solidFill>
                    <a:latin typeface="B Nazanin" panose="00000400000000000000" pitchFamily="2" charset="-78"/>
                    <a:ea typeface="Times New Roman" panose="02020603050405020304" pitchFamily="18" charset="0"/>
                    <a:cs typeface="B Nazanin" panose="00000400000000000000" pitchFamily="2" charset="-78"/>
                  </a:rPr>
                  <a:t> </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بین 3 الی 4</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و </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سطح فعا</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ل </a:t>
                </a:r>
                <a:r>
                  <a:rPr lang="en-US"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SDBS</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به مقدار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g/L</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1</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0 </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به عنوان یک عامل ضد حفره</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تهیه </a:t>
                </a:r>
                <a:r>
                  <a:rPr lang="ar-SA"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شد. </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به منظور اندازه گیری توان گرمایی پارچه کربن و پارچه کربن لایه نشانی شده با نیکل </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(CF-Ni)</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نمونه با ابعاد</a:t>
                </a:r>
                <a14:m>
                  <m:oMath xmlns:m="http://schemas.openxmlformats.org/officeDocument/2006/math">
                    <m:r>
                      <a:rPr lang="en-US" sz="2400">
                        <a:solidFill>
                          <a:schemeClr val="tx1"/>
                        </a:solidFill>
                        <a:latin typeface="Cambria Math" panose="02040503050406030204" pitchFamily="18" charset="0"/>
                        <a:ea typeface="Times New Roman" panose="02020603050405020304" pitchFamily="18" charset="0"/>
                        <a:cs typeface="B Nazanin" panose="00000400000000000000" pitchFamily="2" charset="-78"/>
                      </a:rPr>
                      <m:t> </m:t>
                    </m:r>
                    <m:sSup>
                      <m:sSupPr>
                        <m:ctrlPr>
                          <a:rPr lang="en-US" sz="2400" i="1">
                            <a:solidFill>
                              <a:schemeClr val="tx1"/>
                            </a:solidFill>
                            <a:latin typeface="Cambria Math" panose="02040503050406030204" pitchFamily="18" charset="0"/>
                            <a:ea typeface="Times New Roman" panose="02020603050405020304" pitchFamily="18" charset="0"/>
                            <a:cs typeface="B Nazanin" panose="00000400000000000000" pitchFamily="2" charset="-78"/>
                          </a:rPr>
                        </m:ctrlPr>
                      </m:sSupPr>
                      <m:e>
                        <m:r>
                          <a:rPr lang="en-US" sz="2400" i="1">
                            <a:solidFill>
                              <a:schemeClr val="tx1"/>
                            </a:solidFill>
                            <a:latin typeface="Cambria Math" panose="02040503050406030204" pitchFamily="18" charset="0"/>
                            <a:ea typeface="Times New Roman" panose="02020603050405020304" pitchFamily="18" charset="0"/>
                            <a:cs typeface="B Nazanin" panose="00000400000000000000" pitchFamily="2" charset="-78"/>
                          </a:rPr>
                          <m:t>𝑐𝑚</m:t>
                        </m:r>
                      </m:e>
                      <m:sup>
                        <m:r>
                          <a:rPr lang="en-US" sz="2400" i="1">
                            <a:solidFill>
                              <a:schemeClr val="tx1"/>
                            </a:solidFill>
                            <a:latin typeface="Cambria Math" panose="02040503050406030204" pitchFamily="18" charset="0"/>
                            <a:ea typeface="Times New Roman" panose="02020603050405020304" pitchFamily="18" charset="0"/>
                            <a:cs typeface="B Nazanin" panose="00000400000000000000" pitchFamily="2" charset="-78"/>
                          </a:rPr>
                          <m:t>2</m:t>
                        </m:r>
                      </m:sup>
                    </m:sSup>
                  </m:oMath>
                </a14:m>
                <a:r>
                  <a:rPr lang="en-US" sz="2800" dirty="0">
                    <a:solidFill>
                      <a:schemeClr val="tx1"/>
                    </a:solidFill>
                    <a:latin typeface="B Nazanin" panose="00000400000000000000" pitchFamily="2" charset="-78"/>
                    <a:ea typeface="Times New Roman" panose="02020603050405020304" pitchFamily="18" charset="0"/>
                    <a:cs typeface="B Nazanin" panose="00000400000000000000" pitchFamily="2" charset="-78"/>
                  </a:rPr>
                  <a:t> </a:t>
                </a:r>
                <a:r>
                  <a:rPr lang="fa-IR" sz="2800" dirty="0">
                    <a:solidFill>
                      <a:schemeClr val="tx1"/>
                    </a:solidFill>
                    <a:latin typeface="B Nazanin" panose="00000400000000000000" pitchFamily="2" charset="-78"/>
                    <a:ea typeface="Times New Roman" panose="02020603050405020304" pitchFamily="18" charset="0"/>
                    <a:cs typeface="B Nazanin" panose="00000400000000000000" pitchFamily="2" charset="-78"/>
                  </a:rPr>
                  <a:t>4×3</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روی یک قطعه عایق قرار داده شد و سپس دو طرف پارچه به وسیله گیره به منبع تغذیه </a:t>
                </a:r>
                <a:r>
                  <a:rPr lang="en-US"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Baku BK-305D</a:t>
                </a:r>
                <a:r>
                  <a:rPr lang="en-US"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متصل شد. به منظور اندازه گیری دمای پارچه در زمان های مختلف از دوربین حرارتی </a:t>
                </a:r>
                <a:r>
                  <a:rPr lang="en-US"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en-US" sz="24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Testo 882</a:t>
                </a:r>
                <a:r>
                  <a:rPr lang="en-US"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fa-IR" sz="2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استفاده شد. </a:t>
                </a:r>
              </a:p>
              <a:p>
                <a:pPr indent="279400" algn="just" rtl="1">
                  <a:spcAft>
                    <a:spcPts val="0"/>
                  </a:spcAft>
                </a:pPr>
                <a:endParaRPr lang="fa-IR" sz="25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u="none" strike="noStrike"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u="none" strike="noStrike"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u="none" strike="noStrike"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u="none" strike="noStrike"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u="none" strike="noStrike"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u="none" strike="noStrike"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indent="279400" algn="just" rtl="1"/>
                <a:endParaRPr lang="fa-IR" sz="18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indent="279400" algn="ctr" rtl="1"/>
                <a:endParaRPr lang="fa-IR" sz="1800" u="none" strike="noStrike"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indent="279400" algn="ctr" rtl="1"/>
                <a:r>
                  <a:rPr lang="fa-IR" sz="2400" b="1"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شکل 1: طرحواره فرایند لایه نشانی نیکل روی پارچه کربن</a:t>
                </a:r>
                <a:endParaRPr lang="fa-IR" sz="2400" b="1" u="none" strike="noStrike"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43" name="Rectangle: Rounded Corners 42"/>
              <p:cNvSpPr>
                <a:spLocks noRot="1" noChangeAspect="1" noMove="1" noResize="1" noEditPoints="1" noAdjustHandles="1" noChangeArrowheads="1" noChangeShapeType="1" noTextEdit="1"/>
              </p:cNvSpPr>
              <p:nvPr/>
            </p:nvSpPr>
            <p:spPr>
              <a:xfrm>
                <a:off x="1096785" y="13154591"/>
                <a:ext cx="23094459" cy="4646418"/>
              </a:xfrm>
              <a:prstGeom prst="roundRect">
                <a:avLst>
                  <a:gd name="adj" fmla="val 0"/>
                </a:avLst>
              </a:prstGeom>
              <a:blipFill>
                <a:blip r:embed="rId2"/>
                <a:stretch>
                  <a:fillRect r="-501" b="-261"/>
                </a:stretch>
              </a:blipFill>
              <a:ln>
                <a:solidFill>
                  <a:srgbClr val="0070C0"/>
                </a:solidFill>
              </a:ln>
            </p:spPr>
            <p:txBody>
              <a:bodyPr/>
              <a:lstStyle/>
              <a:p>
                <a:r>
                  <a:rPr lang="en-US">
                    <a:noFill/>
                  </a:rPr>
                  <a:t> </a:t>
                </a:r>
              </a:p>
            </p:txBody>
          </p:sp>
        </mc:Fallback>
      </mc:AlternateContent>
      <p:sp>
        <p:nvSpPr>
          <p:cNvPr id="49" name="Rectangle: Rounded Corners 48"/>
          <p:cNvSpPr/>
          <p:nvPr/>
        </p:nvSpPr>
        <p:spPr>
          <a:xfrm>
            <a:off x="1096784" y="18730261"/>
            <a:ext cx="23094461" cy="10778662"/>
          </a:xfrm>
          <a:prstGeom prst="roundRect">
            <a:avLst>
              <a:gd name="adj" fmla="val 0"/>
            </a:avLst>
          </a:prstGeom>
          <a:ln>
            <a:solidFill>
              <a:srgbClr val="0070C0"/>
            </a:solidFill>
          </a:ln>
        </p:spPr>
        <p:style>
          <a:lnRef idx="2">
            <a:schemeClr val="accent3"/>
          </a:lnRef>
          <a:fillRef idx="1">
            <a:schemeClr val="lt1"/>
          </a:fillRef>
          <a:effectRef idx="0">
            <a:schemeClr val="accent3"/>
          </a:effectRef>
          <a:fontRef idx="minor">
            <a:schemeClr val="dk1"/>
          </a:fontRef>
        </p:style>
        <p:txBody>
          <a:bodyPr lIns="91386" tIns="45695" rIns="91386" bIns="45695" numCol="2" spcCol="360000" rtlCol="1" anchor="ctr"/>
          <a:lstStyle/>
          <a:p>
            <a:pPr lvl="0" algn="just" rtl="1"/>
            <a:r>
              <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با توجه به شکل 1 </a:t>
            </a:r>
            <a:r>
              <a:rPr lang="en-US"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a:t>
            </a:r>
            <a:r>
              <a:rPr lang="en-US" sz="25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a)</a:t>
            </a:r>
            <a:r>
              <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می توان دید که در عملیات لایه نشانی پارچه کربنی ذرات نیکل به ‌تدریج بر روی بستر کربنی ته‌ نشین شده و یک ‌لایه از ذرات فلزی را بر روی پارچه تشکیل می‌دهند. تصاویر دوربین حرارتی در قسمت </a:t>
            </a:r>
            <a:r>
              <a:rPr lang="en-US"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a:t>
            </a:r>
            <a:r>
              <a:rPr lang="en-US" sz="25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b)</a:t>
            </a:r>
            <a:r>
              <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a:t>
            </a:r>
            <a:r>
              <a:rPr lang="fa-IR" sz="2500">
                <a:cs typeface="B Nazanin" panose="00000400000000000000" pitchFamily="2" charset="-78"/>
              </a:rPr>
              <a:t>در ولتاژ ورودی 2/5 ولت دمای تعادل در پارچه کربن</a:t>
            </a:r>
            <a:r>
              <a:rPr lang="en-US" sz="2500">
                <a:solidFill>
                  <a:prstClr val="black"/>
                </a:solidFill>
                <a:cs typeface="B Nazanin" panose="00000400000000000000" pitchFamily="2" charset="-78"/>
              </a:rPr>
              <a:t> </a:t>
            </a:r>
            <a:r>
              <a:rPr lang="en-US" sz="2500" dirty="0">
                <a:solidFill>
                  <a:prstClr val="black"/>
                </a:solidFill>
                <a:cs typeface="B Nazanin" panose="00000400000000000000" pitchFamily="2" charset="-78"/>
              </a:rPr>
              <a:t>°C </a:t>
            </a:r>
            <a:r>
              <a:rPr lang="fa-IR" sz="2500">
                <a:cs typeface="B Nazanin" panose="00000400000000000000" pitchFamily="2" charset="-78"/>
              </a:rPr>
              <a:t>179/8 و در پارچه کربن لایه نشانی شده</a:t>
            </a:r>
            <a:r>
              <a:rPr lang="en-US" sz="2500">
                <a:solidFill>
                  <a:prstClr val="black"/>
                </a:solidFill>
                <a:cs typeface="B Nazanin" panose="00000400000000000000" pitchFamily="2" charset="-78"/>
              </a:rPr>
              <a:t>°</a:t>
            </a:r>
            <a:r>
              <a:rPr lang="en-US" sz="2500" dirty="0">
                <a:solidFill>
                  <a:prstClr val="black"/>
                </a:solidFill>
                <a:cs typeface="B Nazanin" panose="00000400000000000000" pitchFamily="2" charset="-78"/>
              </a:rPr>
              <a:t>C</a:t>
            </a:r>
            <a:r>
              <a:rPr lang="en-US" sz="2500" dirty="0">
                <a:cs typeface="B Nazanin" panose="00000400000000000000" pitchFamily="2" charset="-78"/>
              </a:rPr>
              <a:t> </a:t>
            </a:r>
            <a:r>
              <a:rPr lang="fa-IR" sz="2500">
                <a:cs typeface="B Nazanin" panose="00000400000000000000" pitchFamily="2" charset="-78"/>
              </a:rPr>
              <a:t>282/1 میرسد و حتی در ولتاژ 0/5 ولت در پارچه کربن</a:t>
            </a:r>
            <a:r>
              <a:rPr lang="en-US" sz="2500">
                <a:solidFill>
                  <a:prstClr val="black"/>
                </a:solidFill>
                <a:cs typeface="B Nazanin" panose="00000400000000000000" pitchFamily="2" charset="-78"/>
              </a:rPr>
              <a:t> </a:t>
            </a:r>
            <a:r>
              <a:rPr lang="en-US" sz="2500" dirty="0">
                <a:solidFill>
                  <a:prstClr val="black"/>
                </a:solidFill>
                <a:cs typeface="B Nazanin" panose="00000400000000000000" pitchFamily="2" charset="-78"/>
              </a:rPr>
              <a:t>°C </a:t>
            </a:r>
            <a:r>
              <a:rPr lang="fa-IR" sz="2500">
                <a:cs typeface="B Nazanin" panose="00000400000000000000" pitchFamily="2" charset="-78"/>
              </a:rPr>
              <a:t>37/5 و در پارچه کربن لایه نشانی شده به </a:t>
            </a:r>
            <a:r>
              <a:rPr lang="en-US" sz="2500">
                <a:cs typeface="B Nazanin" panose="00000400000000000000" pitchFamily="2" charset="-78"/>
              </a:rPr>
              <a:t>°</a:t>
            </a:r>
            <a:r>
              <a:rPr lang="en-US" sz="2500" dirty="0">
                <a:cs typeface="B Nazanin" panose="00000400000000000000" pitchFamily="2" charset="-78"/>
              </a:rPr>
              <a:t>C </a:t>
            </a:r>
            <a:r>
              <a:rPr lang="fa-IR" sz="2500">
                <a:cs typeface="B Nazanin" panose="00000400000000000000" pitchFamily="2" charset="-78"/>
              </a:rPr>
              <a:t>40/9 میرسد. </a:t>
            </a:r>
            <a:endParaRPr lang="fa-IR" sz="2500">
              <a:solidFill>
                <a:prstClr val="black"/>
              </a:solidFill>
              <a:latin typeface="Times New Roman" panose="02020603050405020304" pitchFamily="18" charset="0"/>
              <a:cs typeface="B Nazanin" panose="00000400000000000000" pitchFamily="2" charset="-78"/>
            </a:endParaRPr>
          </a:p>
          <a:p>
            <a:pPr lvl="0" algn="just" rtl="1"/>
            <a:endParaRPr lang="fa-IR" sz="2500">
              <a:solidFill>
                <a:prstClr val="black"/>
              </a:solidFill>
              <a:latin typeface="Times New Roman" panose="02020603050405020304" pitchFamily="18" charset="0"/>
              <a:cs typeface="B Nazanin" panose="00000400000000000000" pitchFamily="2" charset="-78"/>
            </a:endParaRPr>
          </a:p>
          <a:p>
            <a:pPr lvl="0" algn="ctr" rtl="1"/>
            <a:endParaRPr lang="fa-IR" sz="2500">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endParaRPr lang="fa-IR" sz="2100" b="1">
              <a:solidFill>
                <a:prstClr val="black"/>
              </a:solidFill>
              <a:latin typeface="Times New Roman" panose="02020603050405020304" pitchFamily="18" charset="0"/>
              <a:cs typeface="B Nazanin" panose="00000400000000000000" pitchFamily="2" charset="-78"/>
            </a:endParaRPr>
          </a:p>
          <a:p>
            <a:pPr lvl="0" algn="ctr" rtl="1"/>
            <a:r>
              <a:rPr lang="fa-IR" sz="2400" b="1">
                <a:solidFill>
                  <a:prstClr val="black"/>
                </a:solidFill>
                <a:latin typeface="Times New Roman" panose="02020603050405020304" pitchFamily="18" charset="0"/>
                <a:cs typeface="B Nazanin" panose="00000400000000000000" pitchFamily="2" charset="-78"/>
              </a:rPr>
              <a:t>شکل 1: </a:t>
            </a:r>
            <a:r>
              <a:rPr lang="en-US" sz="2400" b="1">
                <a:solidFill>
                  <a:prstClr val="black"/>
                </a:solidFill>
                <a:latin typeface="Times New Roman" panose="02020603050405020304" pitchFamily="18" charset="0"/>
                <a:cs typeface="B Nazanin" panose="00000400000000000000" pitchFamily="2" charset="-78"/>
              </a:rPr>
              <a:t>(</a:t>
            </a:r>
            <a:r>
              <a:rPr lang="en-US" sz="2400" b="1" dirty="0">
                <a:solidFill>
                  <a:prstClr val="black"/>
                </a:solidFill>
                <a:latin typeface="Times New Roman" panose="02020603050405020304" pitchFamily="18" charset="0"/>
                <a:cs typeface="B Nazanin" panose="00000400000000000000" pitchFamily="2" charset="-78"/>
              </a:rPr>
              <a:t>a)</a:t>
            </a:r>
            <a:r>
              <a:rPr lang="fa-IR" sz="2400" b="1">
                <a:solidFill>
                  <a:prstClr val="black"/>
                </a:solidFill>
                <a:latin typeface="Times New Roman" panose="02020603050405020304" pitchFamily="18" charset="0"/>
                <a:cs typeface="B Nazanin" panose="00000400000000000000" pitchFamily="2" charset="-78"/>
              </a:rPr>
              <a:t>تصویر </a:t>
            </a:r>
            <a:r>
              <a:rPr lang="en-US" sz="2400" b="1">
                <a:solidFill>
                  <a:prstClr val="black"/>
                </a:solidFill>
                <a:latin typeface="Times New Roman" panose="02020603050405020304" pitchFamily="18" charset="0"/>
                <a:cs typeface="B Nazanin" panose="00000400000000000000" pitchFamily="2" charset="-78"/>
              </a:rPr>
              <a:t>FESEM</a:t>
            </a:r>
            <a:r>
              <a:rPr lang="fa-IR" sz="2400" b="1">
                <a:solidFill>
                  <a:prstClr val="black"/>
                </a:solidFill>
                <a:latin typeface="Times New Roman" panose="02020603050405020304" pitchFamily="18" charset="0"/>
                <a:cs typeface="B Nazanin" panose="00000400000000000000" pitchFamily="2" charset="-78"/>
              </a:rPr>
              <a:t>، </a:t>
            </a:r>
            <a:r>
              <a:rPr lang="en-US" sz="2400" b="1">
                <a:solidFill>
                  <a:prstClr val="black"/>
                </a:solidFill>
                <a:latin typeface="Times New Roman" panose="02020603050405020304" pitchFamily="18" charset="0"/>
                <a:cs typeface="B Nazanin" panose="00000400000000000000" pitchFamily="2" charset="-78"/>
              </a:rPr>
              <a:t>(</a:t>
            </a:r>
            <a:r>
              <a:rPr lang="en-US" sz="2400" b="1" dirty="0">
                <a:solidFill>
                  <a:prstClr val="black"/>
                </a:solidFill>
                <a:latin typeface="Times New Roman" panose="02020603050405020304" pitchFamily="18" charset="0"/>
                <a:cs typeface="B Nazanin" panose="00000400000000000000" pitchFamily="2" charset="-78"/>
              </a:rPr>
              <a:t>b)</a:t>
            </a:r>
            <a:r>
              <a:rPr lang="fa-IR" sz="2400" b="1">
                <a:solidFill>
                  <a:prstClr val="black"/>
                </a:solidFill>
                <a:latin typeface="Times New Roman" panose="02020603050405020304" pitchFamily="18" charset="0"/>
                <a:cs typeface="B Nazanin" panose="00000400000000000000" pitchFamily="2" charset="-78"/>
              </a:rPr>
              <a:t> تصاویر دوربین حرارتی، </a:t>
            </a:r>
            <a:r>
              <a:rPr lang="en-US" sz="2400" b="1">
                <a:solidFill>
                  <a:prstClr val="black"/>
                </a:solidFill>
                <a:latin typeface="Times New Roman" panose="02020603050405020304" pitchFamily="18" charset="0"/>
                <a:cs typeface="B Nazanin" panose="00000400000000000000" pitchFamily="2" charset="-78"/>
              </a:rPr>
              <a:t>(</a:t>
            </a:r>
            <a:r>
              <a:rPr lang="en-US" sz="2400" b="1" dirty="0">
                <a:solidFill>
                  <a:prstClr val="black"/>
                </a:solidFill>
                <a:latin typeface="Times New Roman" panose="02020603050405020304" pitchFamily="18" charset="0"/>
                <a:cs typeface="B Nazanin" panose="00000400000000000000" pitchFamily="2" charset="-78"/>
              </a:rPr>
              <a:t>c)</a:t>
            </a:r>
            <a:r>
              <a:rPr lang="fa-IR" sz="2400" b="1">
                <a:solidFill>
                  <a:prstClr val="black"/>
                </a:solidFill>
                <a:latin typeface="Times New Roman" panose="02020603050405020304" pitchFamily="18" charset="0"/>
                <a:cs typeface="B Nazanin" panose="00000400000000000000" pitchFamily="2" charset="-78"/>
              </a:rPr>
              <a:t> نقشه های دو بعدی </a:t>
            </a:r>
            <a:r>
              <a:rPr lang="en-US" sz="2400" b="1">
                <a:solidFill>
                  <a:prstClr val="black"/>
                </a:solidFill>
                <a:latin typeface="Times New Roman" panose="02020603050405020304" pitchFamily="18" charset="0"/>
                <a:cs typeface="B Nazanin" panose="00000400000000000000" pitchFamily="2" charset="-78"/>
              </a:rPr>
              <a:t>EDS</a:t>
            </a:r>
            <a:r>
              <a:rPr lang="fa-IR" sz="2400" b="1">
                <a:solidFill>
                  <a:prstClr val="black"/>
                </a:solidFill>
                <a:latin typeface="Times New Roman" panose="02020603050405020304" pitchFamily="18" charset="0"/>
                <a:cs typeface="B Nazanin" panose="00000400000000000000" pitchFamily="2" charset="-78"/>
              </a:rPr>
              <a:t> و </a:t>
            </a:r>
            <a:r>
              <a:rPr lang="en-US" sz="2400" b="1">
                <a:solidFill>
                  <a:prstClr val="black"/>
                </a:solidFill>
                <a:latin typeface="Times New Roman" panose="02020603050405020304" pitchFamily="18" charset="0"/>
                <a:cs typeface="B Nazanin" panose="00000400000000000000" pitchFamily="2" charset="-78"/>
              </a:rPr>
              <a:t>(</a:t>
            </a:r>
            <a:r>
              <a:rPr lang="en-US" sz="2400" b="1" dirty="0">
                <a:solidFill>
                  <a:prstClr val="black"/>
                </a:solidFill>
                <a:latin typeface="Times New Roman" panose="02020603050405020304" pitchFamily="18" charset="0"/>
                <a:cs typeface="B Nazanin" panose="00000400000000000000" pitchFamily="2" charset="-78"/>
              </a:rPr>
              <a:t>d)</a:t>
            </a:r>
            <a:r>
              <a:rPr lang="fa-IR" sz="2400" b="1">
                <a:solidFill>
                  <a:prstClr val="black"/>
                </a:solidFill>
                <a:latin typeface="Times New Roman" panose="02020603050405020304" pitchFamily="18" charset="0"/>
                <a:cs typeface="B Nazanin" panose="00000400000000000000" pitchFamily="2" charset="-78"/>
              </a:rPr>
              <a:t> طیف </a:t>
            </a:r>
            <a:r>
              <a:rPr lang="en-US" sz="2400" b="1">
                <a:solidFill>
                  <a:prstClr val="black"/>
                </a:solidFill>
                <a:latin typeface="Times New Roman" panose="02020603050405020304" pitchFamily="18" charset="0"/>
                <a:cs typeface="B Nazanin" panose="00000400000000000000" pitchFamily="2" charset="-78"/>
              </a:rPr>
              <a:t>XRD</a:t>
            </a:r>
            <a:r>
              <a:rPr lang="fa-IR" sz="2400" b="1">
                <a:solidFill>
                  <a:prstClr val="black"/>
                </a:solidFill>
                <a:latin typeface="Times New Roman" panose="02020603050405020304" pitchFamily="18" charset="0"/>
                <a:cs typeface="B Nazanin" panose="00000400000000000000" pitchFamily="2" charset="-78"/>
              </a:rPr>
              <a:t> پارچه کربن  لایه نشانی شده با نیکل</a:t>
            </a:r>
          </a:p>
          <a:p>
            <a:pPr lvl="0" algn="just" rtl="1"/>
            <a:r>
              <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قسمت </a:t>
            </a:r>
            <a:r>
              <a:rPr lang="en-US"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a:t>
            </a:r>
            <a:r>
              <a:rPr lang="en-US" sz="25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c)</a:t>
            </a:r>
            <a:r>
              <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تصویر دو بعدی </a:t>
            </a:r>
            <a:r>
              <a:rPr lang="en-US"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EDS</a:t>
            </a:r>
            <a:r>
              <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نشان می دهد که ذرات نیکل بر روی سطح پارچه کربنی به‌صورت پیوسته لايه نشاني شده است. در قسمت </a:t>
            </a:r>
            <a:r>
              <a:rPr lang="en-US"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a:t>
            </a:r>
            <a:r>
              <a:rPr lang="en-US" sz="25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d)</a:t>
            </a:r>
            <a:r>
              <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نمودار </a:t>
            </a:r>
            <a:r>
              <a:rPr lang="en-US" sz="22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XRD</a:t>
            </a:r>
            <a:r>
              <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نشان می دهد که 4 پیک در زوایای حدودی 25 درجه مربوط به صفحه (002) کربن، در محدوده 44//5 درجه مرتبط با صفحه (111)، در حدود 52 درجه مربوط به صفحه (200) و در زاویه حدودی 76 برای صفحه (220) نیکل به‌دست‌آمده است. در شکل پیک دیگری مشاهده نمی‌شود که نشان از خالص بودن نیکل تشکیل‌شده و عدم وجود اکسید نیکل بر روی سطح پارچه کربنی می‌باشد. </a:t>
            </a:r>
            <a:r>
              <a:rPr lang="fa-IR" sz="2500">
                <a:cs typeface="B Nazanin" panose="00000400000000000000" pitchFamily="2" charset="-78"/>
              </a:rPr>
              <a:t>شایان ذکر است که پارچه لایه نشانی شده با نیکل را می توان تا بیش از </a:t>
            </a:r>
            <a:r>
              <a:rPr lang="en-US" sz="2500">
                <a:cs typeface="B Nazanin" panose="00000400000000000000" pitchFamily="2" charset="-78"/>
              </a:rPr>
              <a:t>°</a:t>
            </a:r>
            <a:r>
              <a:rPr lang="en-US" sz="2500" dirty="0">
                <a:cs typeface="B Nazanin" panose="00000400000000000000" pitchFamily="2" charset="-78"/>
              </a:rPr>
              <a:t>C </a:t>
            </a:r>
            <a:r>
              <a:rPr lang="fa-IR" sz="2500">
                <a:cs typeface="B Nazanin" panose="00000400000000000000" pitchFamily="2" charset="-78"/>
              </a:rPr>
              <a:t>100 در کمتر از 10 ثانیه با ولتاژ 2 ولت گرم کرد، در حالی که در پارچه کربن به دما های بالاتر از</a:t>
            </a:r>
            <a:r>
              <a:rPr lang="en-US" sz="2500">
                <a:solidFill>
                  <a:prstClr val="black"/>
                </a:solidFill>
                <a:cs typeface="B Nazanin" panose="00000400000000000000" pitchFamily="2" charset="-78"/>
              </a:rPr>
              <a:t> </a:t>
            </a:r>
            <a:r>
              <a:rPr lang="en-US" sz="2500" dirty="0">
                <a:solidFill>
                  <a:prstClr val="black"/>
                </a:solidFill>
                <a:cs typeface="B Nazanin" panose="00000400000000000000" pitchFamily="2" charset="-78"/>
              </a:rPr>
              <a:t>°C </a:t>
            </a:r>
            <a:r>
              <a:rPr lang="fa-IR" sz="2500">
                <a:cs typeface="B Nazanin" panose="00000400000000000000" pitchFamily="2" charset="-78"/>
              </a:rPr>
              <a:t>100 نمی توان رسید و پارچه کربن لایه نشانی شده در  ولتاژ 1 و 1/5 ولت، زمان رسیدن به دمای بالای </a:t>
            </a:r>
            <a:r>
              <a:rPr lang="en-US" sz="2500">
                <a:cs typeface="B Nazanin" panose="00000400000000000000" pitchFamily="2" charset="-78"/>
              </a:rPr>
              <a:t>°</a:t>
            </a:r>
            <a:r>
              <a:rPr lang="en-US" sz="2500" dirty="0">
                <a:cs typeface="B Nazanin" panose="00000400000000000000" pitchFamily="2" charset="-78"/>
              </a:rPr>
              <a:t>C</a:t>
            </a:r>
            <a:r>
              <a:rPr lang="fa-IR" sz="2500">
                <a:cs typeface="B Nazanin" panose="00000400000000000000" pitchFamily="2" charset="-78"/>
              </a:rPr>
              <a:t> 100 به ترتیب 60 و 30 ثانیه است. </a:t>
            </a:r>
            <a:r>
              <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رشد دما در 130-0 ثانیه، تعادل دما در 430-130 ثانیه، و منطقه خنک شدن طبیعی در مناطق 700-430 ثانیه اتفاق می افتد. </a:t>
            </a: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just" rtl="1">
              <a:tabLst>
                <a:tab pos="3827145" algn="l"/>
              </a:tabLst>
            </a:pPr>
            <a:endParaRPr lang="fa-IR" sz="250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ctr" rtl="1">
              <a:tabLst>
                <a:tab pos="3827145" algn="l"/>
              </a:tabLst>
            </a:pPr>
            <a:r>
              <a:rPr lang="fa-IR" sz="2400" b="1">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شکل 2: گرمایش ژول برای (الف) الیاف کربن و (ب) الیاف کربن لایه نشانی شده با نیکل</a:t>
            </a:r>
          </a:p>
          <a:p>
            <a:pPr lvl="0" indent="279400" algn="ctr" rtl="1">
              <a:tabLst>
                <a:tab pos="3827145" algn="l"/>
              </a:tabLst>
            </a:pPr>
            <a:endParaRPr lang="fa-IR" sz="800" b="1">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indent="279400" algn="ctr" rtl="1">
              <a:tabLst>
                <a:tab pos="3827145" algn="l"/>
              </a:tabLst>
            </a:pPr>
            <a:r>
              <a:rPr lang="fa-IR" sz="2400" b="1">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جدول 1: ویژگی های الیاف کربن لایه نشانی شده با نیکل در ولتاژ های مختلف</a:t>
            </a:r>
          </a:p>
          <a:p>
            <a:pPr lvl="0" indent="279400" algn="ctr" rtl="1">
              <a:tabLst>
                <a:tab pos="3827145" algn="l"/>
              </a:tabLst>
            </a:pPr>
            <a:endParaRPr lang="fa-IR" sz="2100" b="1"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50" name="Rectangle 49"/>
          <p:cNvSpPr/>
          <p:nvPr/>
        </p:nvSpPr>
        <p:spPr>
          <a:xfrm>
            <a:off x="1096787" y="5129825"/>
            <a:ext cx="23303153" cy="923279"/>
          </a:xfrm>
          <a:prstGeom prst="rect">
            <a:avLst/>
          </a:prstGeom>
        </p:spPr>
        <p:txBody>
          <a:bodyPr wrap="square" lIns="91386" tIns="45695" rIns="91386" bIns="45695">
            <a:spAutoFit/>
          </a:bodyPr>
          <a:lstStyle/>
          <a:p>
            <a:pPr algn="ctr" rtl="1"/>
            <a:r>
              <a:rPr lang="ar-SA" sz="5400" b="1" dirty="0">
                <a:solidFill>
                  <a:srgbClr val="090333"/>
                </a:solidFill>
                <a:latin typeface="Times New Roman" panose="02020603050405020304" pitchFamily="18" charset="0"/>
                <a:ea typeface="Times New Roman" panose="02020603050405020304" pitchFamily="18" charset="0"/>
                <a:cs typeface="B Titr" panose="00000700000000000000" pitchFamily="2" charset="-78"/>
              </a:rPr>
              <a:t>بررسی تجربی و تحلیلی رفتار گرمایش ژول الیاف کربن لایه نشانی شده با نیکل </a:t>
            </a:r>
            <a:endParaRPr lang="en-US" sz="5400" b="1" u="sng" dirty="0">
              <a:solidFill>
                <a:srgbClr val="090333"/>
              </a:solidFill>
              <a:effectLst/>
              <a:latin typeface="Times New Roman" panose="02020603050405020304" pitchFamily="18" charset="0"/>
              <a:ea typeface="Times New Roman" panose="02020603050405020304" pitchFamily="18" charset="0"/>
              <a:cs typeface="B Titr" panose="00000700000000000000" pitchFamily="2" charset="-78"/>
            </a:endParaRPr>
          </a:p>
        </p:txBody>
      </p:sp>
      <p:sp>
        <p:nvSpPr>
          <p:cNvPr id="51" name="Rectangle 50"/>
          <p:cNvSpPr/>
          <p:nvPr/>
        </p:nvSpPr>
        <p:spPr>
          <a:xfrm>
            <a:off x="1323475" y="6771807"/>
            <a:ext cx="22330610" cy="1554221"/>
          </a:xfrm>
          <a:prstGeom prst="rect">
            <a:avLst/>
          </a:prstGeom>
        </p:spPr>
        <p:txBody>
          <a:bodyPr wrap="square" lIns="91386" tIns="45695" rIns="91386" bIns="45695">
            <a:spAutoFit/>
          </a:bodyPr>
          <a:lstStyle/>
          <a:p>
            <a:pPr algn="ctr" rtl="1">
              <a:spcAft>
                <a:spcPts val="0"/>
              </a:spcAft>
            </a:pPr>
            <a:r>
              <a:rPr lang="ar-SA" sz="3200" b="1" dirty="0">
                <a:latin typeface="Times New Roman" panose="02020603050405020304" pitchFamily="18" charset="0"/>
                <a:ea typeface="Times New Roman" panose="02020603050405020304" pitchFamily="18" charset="0"/>
                <a:cs typeface="B Koodak" panose="00000700000000000000" pitchFamily="2" charset="-78"/>
              </a:rPr>
              <a:t>حمیدرضا مرادی</a:t>
            </a:r>
            <a:r>
              <a:rPr lang="ar-SA" sz="3200" b="1" baseline="30000" dirty="0">
                <a:latin typeface="Times New Roman" panose="02020603050405020304" pitchFamily="18" charset="0"/>
                <a:ea typeface="Times New Roman" panose="02020603050405020304" pitchFamily="18" charset="0"/>
                <a:cs typeface="B Koodak" panose="00000700000000000000" pitchFamily="2" charset="-78"/>
              </a:rPr>
              <a:t>1*</a:t>
            </a:r>
            <a:r>
              <a:rPr lang="ar-SA" sz="3200" b="1" dirty="0">
                <a:latin typeface="Times New Roman" panose="02020603050405020304" pitchFamily="18" charset="0"/>
                <a:ea typeface="Times New Roman" panose="02020603050405020304" pitchFamily="18" charset="0"/>
                <a:cs typeface="B Koodak" panose="00000700000000000000" pitchFamily="2" charset="-78"/>
              </a:rPr>
              <a:t>، کمیل نصوری</a:t>
            </a:r>
            <a:r>
              <a:rPr lang="ar-SA" sz="3200" b="1" baseline="30000" dirty="0">
                <a:latin typeface="Times New Roman" panose="02020603050405020304" pitchFamily="18" charset="0"/>
                <a:ea typeface="Times New Roman" panose="02020603050405020304" pitchFamily="18" charset="0"/>
                <a:cs typeface="B Koodak" panose="00000700000000000000" pitchFamily="2" charset="-78"/>
              </a:rPr>
              <a:t>2</a:t>
            </a:r>
            <a:endParaRPr lang="en-US" sz="3200" u="sng" dirty="0">
              <a:latin typeface="Times New Roman" panose="02020603050405020304" pitchFamily="18" charset="0"/>
              <a:ea typeface="Times New Roman" panose="02020603050405020304" pitchFamily="18" charset="0"/>
              <a:cs typeface="B Koodak" panose="00000700000000000000" pitchFamily="2" charset="-78"/>
            </a:endParaRPr>
          </a:p>
          <a:p>
            <a:pPr marL="279400" algn="ctr" rtl="1">
              <a:spcAft>
                <a:spcPts val="0"/>
              </a:spcAft>
            </a:pPr>
            <a:r>
              <a:rPr lang="fa-IR" sz="3100" baseline="30000" dirty="0">
                <a:latin typeface="Times New Roman" panose="02020603050405020304" pitchFamily="18" charset="0"/>
                <a:ea typeface="Times New Roman" panose="02020603050405020304" pitchFamily="18" charset="0"/>
                <a:cs typeface="B Nazanin" panose="00000400000000000000" pitchFamily="2" charset="-78"/>
              </a:rPr>
              <a:t>1</a:t>
            </a:r>
            <a:r>
              <a:rPr lang="fa-IR" sz="3100" dirty="0">
                <a:latin typeface="Times New Roman" panose="02020603050405020304" pitchFamily="18" charset="0"/>
                <a:ea typeface="Times New Roman" panose="02020603050405020304" pitchFamily="18" charset="0"/>
                <a:cs typeface="B Nazanin" panose="00000400000000000000" pitchFamily="2" charset="-78"/>
              </a:rPr>
              <a:t> دانشجوی دکتری، دانشکده مهندسی نساجی، دانشگاه صنعتی اصفهان</a:t>
            </a:r>
            <a:r>
              <a:rPr lang="ar-SA" sz="3100" dirty="0">
                <a:latin typeface="Times New Roman" panose="02020603050405020304" pitchFamily="18" charset="0"/>
                <a:ea typeface="Times New Roman" panose="02020603050405020304" pitchFamily="18" charset="0"/>
                <a:cs typeface="B Nazanin" panose="00000400000000000000" pitchFamily="2" charset="-78"/>
              </a:rPr>
              <a:t>.</a:t>
            </a:r>
            <a:r>
              <a:rPr lang="fa-IR" sz="3100" dirty="0">
                <a:latin typeface="Times New Roman" panose="02020603050405020304" pitchFamily="18" charset="0"/>
                <a:ea typeface="Times New Roman" panose="02020603050405020304" pitchFamily="18" charset="0"/>
                <a:cs typeface="B Nazanin" panose="00000400000000000000" pitchFamily="2" charset="-78"/>
              </a:rPr>
              <a:t> </a:t>
            </a:r>
            <a:r>
              <a:rPr lang="ar-SA" sz="3100" baseline="30000" dirty="0">
                <a:latin typeface="Times New Roman" panose="02020603050405020304" pitchFamily="18" charset="0"/>
                <a:ea typeface="Times New Roman" panose="02020603050405020304" pitchFamily="18" charset="0"/>
                <a:cs typeface="B Nazanin" panose="00000400000000000000" pitchFamily="2" charset="-78"/>
              </a:rPr>
              <a:t>2</a:t>
            </a:r>
            <a:r>
              <a:rPr lang="ar-SA" sz="3100" dirty="0">
                <a:latin typeface="Times New Roman" panose="02020603050405020304" pitchFamily="18" charset="0"/>
                <a:ea typeface="Times New Roman" panose="02020603050405020304" pitchFamily="18" charset="0"/>
                <a:cs typeface="B Nazanin" panose="00000400000000000000" pitchFamily="2" charset="-78"/>
              </a:rPr>
              <a:t> </a:t>
            </a:r>
            <a:r>
              <a:rPr lang="fa-IR" sz="3100" dirty="0">
                <a:latin typeface="Times New Roman" panose="02020603050405020304" pitchFamily="18" charset="0"/>
                <a:ea typeface="Times New Roman" panose="02020603050405020304" pitchFamily="18" charset="0"/>
                <a:cs typeface="B Nazanin" panose="00000400000000000000" pitchFamily="2" charset="-78"/>
              </a:rPr>
              <a:t>دانش</a:t>
            </a:r>
            <a:r>
              <a:rPr lang="ar-SA" sz="3100" dirty="0">
                <a:latin typeface="Times New Roman" panose="02020603050405020304" pitchFamily="18" charset="0"/>
                <a:ea typeface="Times New Roman" panose="02020603050405020304" pitchFamily="18" charset="0"/>
                <a:cs typeface="B Nazanin" panose="00000400000000000000" pitchFamily="2" charset="-78"/>
              </a:rPr>
              <a:t>یار، </a:t>
            </a:r>
            <a:r>
              <a:rPr lang="fa-IR" sz="3100" dirty="0">
                <a:latin typeface="Times New Roman" panose="02020603050405020304" pitchFamily="18" charset="0"/>
                <a:ea typeface="Times New Roman" panose="02020603050405020304" pitchFamily="18" charset="0"/>
                <a:cs typeface="B Nazanin" panose="00000400000000000000" pitchFamily="2" charset="-78"/>
              </a:rPr>
              <a:t>دانشکده مهندسی نساجی، دانشگاه صنعتی اصفهان. </a:t>
            </a:r>
          </a:p>
          <a:p>
            <a:pPr marL="279400" algn="ctr" rtl="1">
              <a:spcAft>
                <a:spcPts val="0"/>
              </a:spcAft>
            </a:pPr>
            <a:r>
              <a:rPr lang="fa-IR" sz="3200" baseline="30000" dirty="0">
                <a:cs typeface="B Nazanin" pitchFamily="2" charset="-78"/>
              </a:rPr>
              <a:t>*</a:t>
            </a:r>
            <a:r>
              <a:rPr lang="fa-IR" sz="3200" dirty="0">
                <a:cs typeface="B Nazanin" pitchFamily="2" charset="-78"/>
              </a:rPr>
              <a:t> نویسنده مسئول</a:t>
            </a:r>
            <a:r>
              <a:rPr lang="fa-IR" sz="3200" dirty="0">
                <a:latin typeface="Times New Roman" panose="02020603050405020304" pitchFamily="18" charset="0"/>
                <a:cs typeface="B Nazanin" panose="00000400000000000000" pitchFamily="2" charset="-78"/>
              </a:rPr>
              <a:t>:</a:t>
            </a:r>
            <a:r>
              <a:rPr lang="fa-IR" sz="3200" dirty="0">
                <a:latin typeface="Times New Roman" panose="02020603050405020304" pitchFamily="18" charset="0"/>
                <a:ea typeface="Times New Roman" panose="02020603050405020304" pitchFamily="18" charset="0"/>
                <a:cs typeface="B Nazanin" panose="00000400000000000000" pitchFamily="2" charset="-78"/>
              </a:rPr>
              <a:t> </a:t>
            </a:r>
            <a:r>
              <a:rPr lang="en-US" sz="3200" dirty="0">
                <a:solidFill>
                  <a:srgbClr val="090333"/>
                </a:solidFill>
                <a:latin typeface="Times New Roman" panose="02020603050405020304" pitchFamily="18" charset="0"/>
                <a:ea typeface="Times New Roman" panose="02020603050405020304" pitchFamily="18" charset="0"/>
                <a:cs typeface="B Nazanin" panose="00000400000000000000" pitchFamily="2" charset="-78"/>
                <a:hlinkClick r:id="rId3">
                  <a:extLst>
                    <a:ext uri="{A12FA001-AC4F-418D-AE19-62706E023703}">
                      <ahyp:hlinkClr xmlns:ahyp="http://schemas.microsoft.com/office/drawing/2018/hyperlinkcolor" val="tx"/>
                    </a:ext>
                  </a:extLst>
                </a:hlinkClick>
              </a:rPr>
              <a:t>hr.moradi2000@tx.iut.ac.ir</a:t>
            </a:r>
            <a:r>
              <a:rPr lang="en-US" sz="3200" dirty="0">
                <a:solidFill>
                  <a:srgbClr val="090333"/>
                </a:solidFill>
                <a:latin typeface="Times New Roman" panose="02020603050405020304" pitchFamily="18" charset="0"/>
                <a:ea typeface="Times New Roman" panose="02020603050405020304" pitchFamily="18" charset="0"/>
                <a:cs typeface="B Nazanin" panose="00000400000000000000" pitchFamily="2" charset="-78"/>
              </a:rPr>
              <a:t> </a:t>
            </a:r>
            <a:endParaRPr lang="en-US" sz="3200" u="sng" dirty="0">
              <a:solidFill>
                <a:srgbClr val="090333"/>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3" name="Rectangle: Rounded Corners 72"/>
          <p:cNvSpPr/>
          <p:nvPr/>
        </p:nvSpPr>
        <p:spPr>
          <a:xfrm>
            <a:off x="1096787" y="9093096"/>
            <a:ext cx="23094459" cy="3277770"/>
          </a:xfrm>
          <a:prstGeom prst="roundRect">
            <a:avLst>
              <a:gd name="adj" fmla="val 0"/>
            </a:avLst>
          </a:prstGeom>
          <a:ln>
            <a:solidFill>
              <a:srgbClr val="0070C0"/>
            </a:solidFill>
          </a:ln>
        </p:spPr>
        <p:style>
          <a:lnRef idx="2">
            <a:schemeClr val="accent1"/>
          </a:lnRef>
          <a:fillRef idx="1">
            <a:schemeClr val="lt1"/>
          </a:fillRef>
          <a:effectRef idx="0">
            <a:schemeClr val="accent1"/>
          </a:effectRef>
          <a:fontRef idx="minor">
            <a:schemeClr val="dk1"/>
          </a:fontRef>
        </p:style>
        <p:txBody>
          <a:bodyPr lIns="91386" tIns="45695" rIns="91386" bIns="45695" numCol="2" spcCol="360000" rtlCol="1" anchor="ctr"/>
          <a:lstStyle/>
          <a:p>
            <a:pPr indent="279400" algn="just" rtl="1"/>
            <a:endParaRPr lang="fa-IR" sz="2800" dirty="0">
              <a:solidFill>
                <a:schemeClr val="tx1"/>
              </a:solidFill>
              <a:latin typeface="Arial" panose="020B0604020202020204" pitchFamily="34" charset="0"/>
              <a:cs typeface="B Nazanin" panose="00000400000000000000" pitchFamily="2" charset="-78"/>
            </a:endParaRPr>
          </a:p>
          <a:p>
            <a:pPr indent="279400" algn="just" rtl="1"/>
            <a:r>
              <a:rPr lang="ar-SA" sz="2800" dirty="0">
                <a:solidFill>
                  <a:schemeClr val="tx1"/>
                </a:solidFill>
                <a:latin typeface="Arial" panose="020B0604020202020204" pitchFamily="34" charset="0"/>
                <a:cs typeface="B Nazanin" panose="00000400000000000000" pitchFamily="2" charset="-78"/>
              </a:rPr>
              <a:t>الیاف کربن به روش آبکاری الکتریکی با نیکل لایه نشانی شدند و خواص گرمایش الکتریکی (گرمایش ژول) دو </a:t>
            </a:r>
            <a:r>
              <a:rPr lang="ar-SA" sz="2800">
                <a:solidFill>
                  <a:schemeClr val="tx1"/>
                </a:solidFill>
                <a:latin typeface="Arial" panose="020B0604020202020204" pitchFamily="34" charset="0"/>
                <a:cs typeface="B Nazanin" panose="00000400000000000000" pitchFamily="2" charset="-78"/>
              </a:rPr>
              <a:t>پارچه </a:t>
            </a:r>
            <a:r>
              <a:rPr lang="en-US" sz="2800">
                <a:solidFill>
                  <a:schemeClr val="tx1"/>
                </a:solidFill>
                <a:latin typeface="Arial" panose="020B0604020202020204" pitchFamily="34" charset="0"/>
                <a:cs typeface="B Nazanin" panose="00000400000000000000" pitchFamily="2" charset="-78"/>
              </a:rPr>
              <a:t>CF</a:t>
            </a:r>
            <a:r>
              <a:rPr lang="fa-IR" sz="2800" dirty="0">
                <a:solidFill>
                  <a:schemeClr val="tx1"/>
                </a:solidFill>
                <a:latin typeface="Arial" panose="020B0604020202020204" pitchFamily="34" charset="0"/>
                <a:cs typeface="B Nazanin" panose="00000400000000000000" pitchFamily="2" charset="-78"/>
              </a:rPr>
              <a:t> </a:t>
            </a:r>
            <a:r>
              <a:rPr lang="fa-IR" sz="2800">
                <a:solidFill>
                  <a:schemeClr val="tx1"/>
                </a:solidFill>
                <a:latin typeface="Arial" panose="020B0604020202020204" pitchFamily="34" charset="0"/>
                <a:cs typeface="B Nazanin" panose="00000400000000000000" pitchFamily="2" charset="-78"/>
              </a:rPr>
              <a:t>و </a:t>
            </a:r>
            <a:r>
              <a:rPr lang="en-US" sz="2800">
                <a:solidFill>
                  <a:schemeClr val="tx1"/>
                </a:solidFill>
                <a:latin typeface="Arial" panose="020B0604020202020204" pitchFamily="34" charset="0"/>
                <a:cs typeface="B Nazanin" panose="00000400000000000000" pitchFamily="2" charset="-78"/>
              </a:rPr>
              <a:t>CF-Ni</a:t>
            </a:r>
            <a:r>
              <a:rPr lang="fa-IR" sz="2800" dirty="0">
                <a:solidFill>
                  <a:schemeClr val="tx1"/>
                </a:solidFill>
                <a:latin typeface="Arial" panose="020B0604020202020204" pitchFamily="34" charset="0"/>
                <a:cs typeface="B Nazanin" panose="00000400000000000000" pitchFamily="2" charset="-78"/>
              </a:rPr>
              <a:t> در ولتاژ های </a:t>
            </a:r>
            <a:r>
              <a:rPr lang="fa-IR" sz="2800">
                <a:solidFill>
                  <a:schemeClr val="tx1"/>
                </a:solidFill>
                <a:latin typeface="Arial" panose="020B0604020202020204" pitchFamily="34" charset="0"/>
                <a:cs typeface="B Nazanin" panose="00000400000000000000" pitchFamily="2" charset="-78"/>
              </a:rPr>
              <a:t>مختلف با</a:t>
            </a:r>
            <a:r>
              <a:rPr lang="ar-SA" sz="2800" dirty="0">
                <a:solidFill>
                  <a:schemeClr val="tx1"/>
                </a:solidFill>
                <a:latin typeface="Arial" panose="020B0604020202020204" pitchFamily="34" charset="0"/>
                <a:cs typeface="B Nazanin" panose="00000400000000000000" pitchFamily="2" charset="-78"/>
              </a:rPr>
              <a:t> یکدیگر مقایسه شد. لایه نشانی با نیکل سبب بهبود خواص رسانایی لیف کربن می شود که سبب می شود میزان گرمایش ژول افزایش یابد</a:t>
            </a:r>
            <a:r>
              <a:rPr lang="ar-SA" sz="2800">
                <a:solidFill>
                  <a:schemeClr val="tx1"/>
                </a:solidFill>
                <a:latin typeface="Arial" panose="020B0604020202020204" pitchFamily="34" charset="0"/>
                <a:cs typeface="B Nazanin" panose="00000400000000000000" pitchFamily="2" charset="-78"/>
              </a:rPr>
              <a:t>. </a:t>
            </a:r>
            <a:r>
              <a:rPr lang="fa-IR" sz="2800" dirty="0">
                <a:solidFill>
                  <a:schemeClr val="tx1"/>
                </a:solidFill>
                <a:latin typeface="Arial" panose="020B0604020202020204" pitchFamily="34" charset="0"/>
                <a:cs typeface="B Nazanin" panose="00000400000000000000" pitchFamily="2" charset="-78"/>
              </a:rPr>
              <a:t>بیشترین دما در کمترین زمان </a:t>
            </a:r>
            <a:r>
              <a:rPr lang="fa-IR" sz="2800">
                <a:solidFill>
                  <a:schemeClr val="tx1"/>
                </a:solidFill>
                <a:latin typeface="Arial" panose="020B0604020202020204" pitchFamily="34" charset="0"/>
                <a:cs typeface="B Nazanin" panose="00000400000000000000" pitchFamily="2" charset="-78"/>
              </a:rPr>
              <a:t>(</a:t>
            </a:r>
            <a:r>
              <a:rPr lang="en-US" sz="2800">
                <a:solidFill>
                  <a:schemeClr val="tx1"/>
                </a:solidFill>
                <a:latin typeface="Arial" panose="020B0604020202020204" pitchFamily="34" charset="0"/>
                <a:cs typeface="B Nazanin" panose="00000400000000000000" pitchFamily="2" charset="-78"/>
              </a:rPr>
              <a:t>s</a:t>
            </a:r>
            <a:r>
              <a:rPr lang="fa-IR" sz="2800" dirty="0">
                <a:solidFill>
                  <a:schemeClr val="tx1"/>
                </a:solidFill>
                <a:latin typeface="Arial" panose="020B0604020202020204" pitchFamily="34" charset="0"/>
                <a:cs typeface="B Nazanin" panose="00000400000000000000" pitchFamily="2" charset="-78"/>
              </a:rPr>
              <a:t>50) در </a:t>
            </a:r>
            <a:r>
              <a:rPr lang="fa-IR" sz="2800">
                <a:solidFill>
                  <a:schemeClr val="tx1"/>
                </a:solidFill>
                <a:latin typeface="Arial" panose="020B0604020202020204" pitchFamily="34" charset="0"/>
                <a:cs typeface="B Nazanin" panose="00000400000000000000" pitchFamily="2" charset="-78"/>
              </a:rPr>
              <a:t>ولتاژ </a:t>
            </a:r>
            <a:r>
              <a:rPr lang="en-US" sz="2800">
                <a:solidFill>
                  <a:schemeClr val="tx1"/>
                </a:solidFill>
                <a:latin typeface="Arial" panose="020B0604020202020204" pitchFamily="34" charset="0"/>
                <a:cs typeface="B Nazanin" panose="00000400000000000000" pitchFamily="2" charset="-78"/>
              </a:rPr>
              <a:t>V</a:t>
            </a:r>
            <a:r>
              <a:rPr lang="fa-IR" sz="2800" dirty="0">
                <a:solidFill>
                  <a:schemeClr val="tx1"/>
                </a:solidFill>
                <a:latin typeface="Arial" panose="020B0604020202020204" pitchFamily="34" charset="0"/>
                <a:cs typeface="B Nazanin" panose="00000400000000000000" pitchFamily="2" charset="-78"/>
              </a:rPr>
              <a:t>2/5 (</a:t>
            </a:r>
            <a:r>
              <a:rPr lang="en-US" sz="2800">
                <a:solidFill>
                  <a:schemeClr val="tx1"/>
                </a:solidFill>
                <a:latin typeface="Arial" panose="020B0604020202020204" pitchFamily="34" charset="0"/>
                <a:cs typeface="B Nazanin" panose="00000400000000000000" pitchFamily="2" charset="-78"/>
              </a:rPr>
              <a:t>°C</a:t>
            </a:r>
            <a:r>
              <a:rPr lang="fa-IR" sz="2800" dirty="0">
                <a:solidFill>
                  <a:schemeClr val="tx1"/>
                </a:solidFill>
                <a:latin typeface="Arial" panose="020B0604020202020204" pitchFamily="34" charset="0"/>
                <a:cs typeface="B Nazanin" panose="00000400000000000000" pitchFamily="2" charset="-78"/>
              </a:rPr>
              <a:t>282/1) در پارچه کربن لایه نشانی شده با نیکل ثبت شد. ضریب اتلاف گرما نشان داد که در هر ولتاژی وابسته به مقدار گرما مورد نیاز، ضریب انتقال گرما خوبی با محیط وجود دارد و می­توان از آن استفاده کرد، مقدار ثابت زمانی رشد برای </a:t>
            </a:r>
            <a:r>
              <a:rPr lang="fa-IR" sz="2800">
                <a:solidFill>
                  <a:schemeClr val="tx1"/>
                </a:solidFill>
                <a:latin typeface="Arial" panose="020B0604020202020204" pitchFamily="34" charset="0"/>
                <a:cs typeface="B Nazanin" panose="00000400000000000000" pitchFamily="2" charset="-78"/>
              </a:rPr>
              <a:t>ولتاژ </a:t>
            </a:r>
            <a:r>
              <a:rPr lang="en-US" sz="2800">
                <a:solidFill>
                  <a:schemeClr val="tx1"/>
                </a:solidFill>
                <a:latin typeface="Arial" panose="020B0604020202020204" pitchFamily="34" charset="0"/>
                <a:cs typeface="B Nazanin" panose="00000400000000000000" pitchFamily="2" charset="-78"/>
              </a:rPr>
              <a:t>V</a:t>
            </a:r>
            <a:r>
              <a:rPr lang="fa-IR" sz="2800" dirty="0">
                <a:solidFill>
                  <a:schemeClr val="tx1"/>
                </a:solidFill>
                <a:latin typeface="Arial" panose="020B0604020202020204" pitchFamily="34" charset="0"/>
                <a:cs typeface="B Nazanin" panose="00000400000000000000" pitchFamily="2" charset="-78"/>
              </a:rPr>
              <a:t>2/5 </a:t>
            </a:r>
            <a:r>
              <a:rPr lang="fa-IR" sz="2800">
                <a:solidFill>
                  <a:schemeClr val="tx1"/>
                </a:solidFill>
                <a:latin typeface="Arial" panose="020B0604020202020204" pitchFamily="34" charset="0"/>
                <a:cs typeface="B Nazanin" panose="00000400000000000000" pitchFamily="2" charset="-78"/>
              </a:rPr>
              <a:t>برابر </a:t>
            </a:r>
            <a:r>
              <a:rPr lang="en-US" sz="2800">
                <a:solidFill>
                  <a:schemeClr val="tx1"/>
                </a:solidFill>
                <a:latin typeface="Arial" panose="020B0604020202020204" pitchFamily="34" charset="0"/>
                <a:cs typeface="B Nazanin" panose="00000400000000000000" pitchFamily="2" charset="-78"/>
              </a:rPr>
              <a:t>s</a:t>
            </a:r>
            <a:r>
              <a:rPr lang="fa-IR" sz="2800" dirty="0">
                <a:solidFill>
                  <a:schemeClr val="tx1"/>
                </a:solidFill>
                <a:latin typeface="Arial" panose="020B0604020202020204" pitchFamily="34" charset="0"/>
                <a:cs typeface="B Nazanin" panose="00000400000000000000" pitchFamily="2" charset="-78"/>
              </a:rPr>
              <a:t>67/8 کمترین مقدار در مقایسه با ولتاژهای دیگر بود که نشان دهنده افزایش سریع دما در مدت زمان بسیار کم است. بیشترین توان الکتریکی که </a:t>
            </a:r>
            <a:r>
              <a:rPr lang="fa-IR" sz="2800">
                <a:solidFill>
                  <a:schemeClr val="tx1"/>
                </a:solidFill>
                <a:latin typeface="Arial" panose="020B0604020202020204" pitchFamily="34" charset="0"/>
                <a:cs typeface="B Nazanin" panose="00000400000000000000" pitchFamily="2" charset="-78"/>
              </a:rPr>
              <a:t>برابر </a:t>
            </a:r>
            <a:r>
              <a:rPr lang="en-US" sz="2800">
                <a:solidFill>
                  <a:schemeClr val="tx1"/>
                </a:solidFill>
                <a:latin typeface="Arial" panose="020B0604020202020204" pitchFamily="34" charset="0"/>
                <a:cs typeface="B Nazanin" panose="00000400000000000000" pitchFamily="2" charset="-78"/>
              </a:rPr>
              <a:t>W</a:t>
            </a:r>
            <a:r>
              <a:rPr lang="fa-IR" sz="2800" dirty="0">
                <a:solidFill>
                  <a:schemeClr val="tx1"/>
                </a:solidFill>
                <a:latin typeface="Arial" panose="020B0604020202020204" pitchFamily="34" charset="0"/>
                <a:cs typeface="B Nazanin" panose="00000400000000000000" pitchFamily="2" charset="-78"/>
              </a:rPr>
              <a:t>10/3 در </a:t>
            </a:r>
            <a:r>
              <a:rPr lang="fa-IR" sz="2800">
                <a:solidFill>
                  <a:schemeClr val="tx1"/>
                </a:solidFill>
                <a:latin typeface="Arial" panose="020B0604020202020204" pitchFamily="34" charset="0"/>
                <a:cs typeface="B Nazanin" panose="00000400000000000000" pitchFamily="2" charset="-78"/>
              </a:rPr>
              <a:t>ولتاژ </a:t>
            </a:r>
            <a:r>
              <a:rPr lang="en-US" sz="2800">
                <a:solidFill>
                  <a:schemeClr val="tx1"/>
                </a:solidFill>
                <a:latin typeface="Arial" panose="020B0604020202020204" pitchFamily="34" charset="0"/>
                <a:cs typeface="B Nazanin" panose="00000400000000000000" pitchFamily="2" charset="-78"/>
              </a:rPr>
              <a:t>V</a:t>
            </a:r>
            <a:r>
              <a:rPr lang="fa-IR" sz="2800" dirty="0">
                <a:solidFill>
                  <a:schemeClr val="tx1"/>
                </a:solidFill>
                <a:latin typeface="Arial" panose="020B0604020202020204" pitchFamily="34" charset="0"/>
                <a:cs typeface="B Nazanin" panose="00000400000000000000" pitchFamily="2" charset="-78"/>
              </a:rPr>
              <a:t>2/5 است و بیشترین مقدار گرمای تولیدی </a:t>
            </a:r>
            <a:r>
              <a:rPr lang="fa-IR" sz="2800">
                <a:solidFill>
                  <a:schemeClr val="tx1"/>
                </a:solidFill>
                <a:latin typeface="Arial" panose="020B0604020202020204" pitchFamily="34" charset="0"/>
                <a:cs typeface="B Nazanin" panose="00000400000000000000" pitchFamily="2" charset="-78"/>
              </a:rPr>
              <a:t>برابر </a:t>
            </a:r>
            <a:r>
              <a:rPr lang="en-US" sz="2800">
                <a:solidFill>
                  <a:schemeClr val="tx1"/>
                </a:solidFill>
                <a:latin typeface="Arial" panose="020B0604020202020204" pitchFamily="34" charset="0"/>
                <a:cs typeface="B Nazanin" panose="00000400000000000000" pitchFamily="2" charset="-78"/>
              </a:rPr>
              <a:t>kJ</a:t>
            </a:r>
            <a:r>
              <a:rPr lang="fa-IR" sz="2800" dirty="0">
                <a:solidFill>
                  <a:schemeClr val="tx1"/>
                </a:solidFill>
                <a:latin typeface="Arial" panose="020B0604020202020204" pitchFamily="34" charset="0"/>
                <a:cs typeface="B Nazanin" panose="00000400000000000000" pitchFamily="2" charset="-78"/>
              </a:rPr>
              <a:t>824/2 در </a:t>
            </a:r>
            <a:r>
              <a:rPr lang="fa-IR" sz="2800">
                <a:solidFill>
                  <a:schemeClr val="tx1"/>
                </a:solidFill>
                <a:latin typeface="Arial" panose="020B0604020202020204" pitchFamily="34" charset="0"/>
                <a:cs typeface="B Nazanin" panose="00000400000000000000" pitchFamily="2" charset="-78"/>
              </a:rPr>
              <a:t>ولتاژ </a:t>
            </a:r>
            <a:r>
              <a:rPr lang="en-US" sz="2800">
                <a:solidFill>
                  <a:schemeClr val="tx1"/>
                </a:solidFill>
                <a:latin typeface="Arial" panose="020B0604020202020204" pitchFamily="34" charset="0"/>
                <a:cs typeface="B Nazanin" panose="00000400000000000000" pitchFamily="2" charset="-78"/>
              </a:rPr>
              <a:t>V</a:t>
            </a:r>
            <a:r>
              <a:rPr lang="fa-IR" sz="2800" dirty="0">
                <a:solidFill>
                  <a:schemeClr val="tx1"/>
                </a:solidFill>
                <a:latin typeface="Arial" panose="020B0604020202020204" pitchFamily="34" charset="0"/>
                <a:cs typeface="B Nazanin" panose="00000400000000000000" pitchFamily="2" charset="-78"/>
              </a:rPr>
              <a:t>2 رخ می دهد و در </a:t>
            </a:r>
            <a:r>
              <a:rPr lang="fa-IR" sz="2800">
                <a:solidFill>
                  <a:schemeClr val="tx1"/>
                </a:solidFill>
                <a:latin typeface="Arial" panose="020B0604020202020204" pitchFamily="34" charset="0"/>
                <a:cs typeface="B Nazanin" panose="00000400000000000000" pitchFamily="2" charset="-78"/>
              </a:rPr>
              <a:t>ولتاژ </a:t>
            </a:r>
            <a:r>
              <a:rPr lang="en-US" sz="2800">
                <a:solidFill>
                  <a:schemeClr val="tx1"/>
                </a:solidFill>
                <a:latin typeface="Arial" panose="020B0604020202020204" pitchFamily="34" charset="0"/>
                <a:cs typeface="B Nazanin" panose="00000400000000000000" pitchFamily="2" charset="-78"/>
              </a:rPr>
              <a:t>V</a:t>
            </a:r>
            <a:r>
              <a:rPr lang="fa-IR" sz="2800" dirty="0">
                <a:solidFill>
                  <a:schemeClr val="tx1"/>
                </a:solidFill>
                <a:latin typeface="Arial" panose="020B0604020202020204" pitchFamily="34" charset="0"/>
                <a:cs typeface="B Nazanin" panose="00000400000000000000" pitchFamily="2" charset="-78"/>
              </a:rPr>
              <a:t>2/5 ثابت زمانی سرد </a:t>
            </a:r>
            <a:r>
              <a:rPr lang="fa-IR" sz="2800">
                <a:solidFill>
                  <a:schemeClr val="tx1"/>
                </a:solidFill>
                <a:latin typeface="Arial" panose="020B0604020202020204" pitchFamily="34" charset="0"/>
                <a:cs typeface="B Nazanin" panose="00000400000000000000" pitchFamily="2" charset="-78"/>
              </a:rPr>
              <a:t>شدن </a:t>
            </a:r>
            <a:r>
              <a:rPr lang="en-US" sz="2800">
                <a:solidFill>
                  <a:schemeClr val="tx1"/>
                </a:solidFill>
                <a:latin typeface="Arial" panose="020B0604020202020204" pitchFamily="34" charset="0"/>
                <a:cs typeface="B Nazanin" panose="00000400000000000000" pitchFamily="2" charset="-78"/>
              </a:rPr>
              <a:t>s</a:t>
            </a:r>
            <a:r>
              <a:rPr lang="fa-IR" sz="2800" dirty="0">
                <a:solidFill>
                  <a:schemeClr val="tx1"/>
                </a:solidFill>
                <a:latin typeface="Arial" panose="020B0604020202020204" pitchFamily="34" charset="0"/>
                <a:cs typeface="B Nazanin" panose="00000400000000000000" pitchFamily="2" charset="-78"/>
              </a:rPr>
              <a:t>36/51 است که نشان می­دهد این کامپوزیت می­تواند به عنوان یک گرم کننده عمل کند که بیشترین انرژی گرمایی الکتریکی را به محیط اطراف منتقل کند.</a:t>
            </a:r>
            <a:endParaRPr lang="en-US" sz="2800" dirty="0">
              <a:solidFill>
                <a:schemeClr val="tx1"/>
              </a:solidFill>
              <a:latin typeface="Arial" panose="020B0604020202020204" pitchFamily="34" charset="0"/>
              <a:cs typeface="B Nazanin" panose="00000400000000000000" pitchFamily="2" charset="-78"/>
            </a:endParaRPr>
          </a:p>
        </p:txBody>
      </p:sp>
      <p:sp>
        <p:nvSpPr>
          <p:cNvPr id="33" name="Rectangle 32"/>
          <p:cNvSpPr/>
          <p:nvPr/>
        </p:nvSpPr>
        <p:spPr>
          <a:xfrm>
            <a:off x="20593640" y="8621462"/>
            <a:ext cx="3629094" cy="861748"/>
          </a:xfrm>
          <a:prstGeom prst="rect">
            <a:avLst/>
          </a:prstGeom>
          <a:solidFill>
            <a:srgbClr val="111189"/>
          </a:solidFill>
        </p:spPr>
        <p:txBody>
          <a:bodyPr wrap="square" lIns="91413" tIns="45707" rIns="91413" bIns="45707">
            <a:spAutoFit/>
          </a:bodyPr>
          <a:lstStyle/>
          <a:p>
            <a:pPr algn="ctr" rtl="1"/>
            <a:r>
              <a:rPr lang="fa-IR" sz="5000" b="1" dirty="0">
                <a:solidFill>
                  <a:schemeClr val="bg1"/>
                </a:solidFill>
                <a:latin typeface="+mj-lt"/>
                <a:cs typeface="B Nazanin" panose="00000400000000000000" pitchFamily="2" charset="-78"/>
              </a:rPr>
              <a:t>چکیده</a:t>
            </a:r>
            <a:endParaRPr lang="fa-IR" sz="3800" b="1" dirty="0">
              <a:solidFill>
                <a:schemeClr val="bg1"/>
              </a:solidFill>
              <a:latin typeface="+mj-lt"/>
              <a:cs typeface="B Nazanin" panose="00000400000000000000" pitchFamily="2" charset="-78"/>
            </a:endParaRPr>
          </a:p>
        </p:txBody>
      </p:sp>
      <p:sp>
        <p:nvSpPr>
          <p:cNvPr id="34" name="Rectangle 33"/>
          <p:cNvSpPr/>
          <p:nvPr/>
        </p:nvSpPr>
        <p:spPr>
          <a:xfrm>
            <a:off x="20556670" y="18046844"/>
            <a:ext cx="3629094" cy="861748"/>
          </a:xfrm>
          <a:prstGeom prst="rect">
            <a:avLst/>
          </a:prstGeom>
          <a:solidFill>
            <a:srgbClr val="111189"/>
          </a:solidFill>
        </p:spPr>
        <p:txBody>
          <a:bodyPr wrap="square" lIns="91413" tIns="45707" rIns="91413" bIns="45707">
            <a:spAutoFit/>
          </a:bodyPr>
          <a:lstStyle/>
          <a:p>
            <a:pPr algn="ctr" rtl="1"/>
            <a:r>
              <a:rPr lang="fa-IR" sz="5000" b="1" dirty="0">
                <a:solidFill>
                  <a:schemeClr val="bg1"/>
                </a:solidFill>
                <a:latin typeface="+mj-lt"/>
                <a:cs typeface="B Nazanin" panose="00000400000000000000" pitchFamily="2" charset="-78"/>
              </a:rPr>
              <a:t>نتایج </a:t>
            </a:r>
            <a:r>
              <a:rPr lang="fa-IR" sz="5000" b="1">
                <a:solidFill>
                  <a:schemeClr val="bg1"/>
                </a:solidFill>
                <a:latin typeface="+mj-lt"/>
                <a:cs typeface="B Nazanin" panose="00000400000000000000" pitchFamily="2" charset="-78"/>
              </a:rPr>
              <a:t>و بحث</a:t>
            </a:r>
            <a:endParaRPr lang="fa-IR" sz="5000" b="1" dirty="0">
              <a:solidFill>
                <a:schemeClr val="bg1"/>
              </a:solidFill>
              <a:latin typeface="+mj-lt"/>
              <a:cs typeface="B Nazanin" panose="00000400000000000000" pitchFamily="2" charset="-78"/>
            </a:endParaRPr>
          </a:p>
        </p:txBody>
      </p:sp>
      <p:sp>
        <p:nvSpPr>
          <p:cNvPr id="35" name="Rectangle 34"/>
          <p:cNvSpPr/>
          <p:nvPr/>
        </p:nvSpPr>
        <p:spPr>
          <a:xfrm>
            <a:off x="20593640" y="12504266"/>
            <a:ext cx="3629094" cy="861748"/>
          </a:xfrm>
          <a:prstGeom prst="rect">
            <a:avLst/>
          </a:prstGeom>
          <a:solidFill>
            <a:srgbClr val="111189"/>
          </a:solidFill>
        </p:spPr>
        <p:txBody>
          <a:bodyPr wrap="square" lIns="91413" tIns="45707" rIns="91413" bIns="45707">
            <a:spAutoFit/>
          </a:bodyPr>
          <a:lstStyle/>
          <a:p>
            <a:pPr algn="ctr" rtl="1"/>
            <a:r>
              <a:rPr lang="fa-IR" sz="5000" b="1" dirty="0">
                <a:solidFill>
                  <a:schemeClr val="bg1"/>
                </a:solidFill>
                <a:latin typeface="+mj-lt"/>
                <a:cs typeface="B Nazanin" panose="00000400000000000000" pitchFamily="2" charset="-78"/>
              </a:rPr>
              <a:t>کارهای تجربی</a:t>
            </a:r>
          </a:p>
        </p:txBody>
      </p:sp>
      <p:sp>
        <p:nvSpPr>
          <p:cNvPr id="36" name="Rectangle 35"/>
          <p:cNvSpPr/>
          <p:nvPr/>
        </p:nvSpPr>
        <p:spPr>
          <a:xfrm>
            <a:off x="8985231" y="29917054"/>
            <a:ext cx="2150798" cy="861748"/>
          </a:xfrm>
          <a:prstGeom prst="rect">
            <a:avLst/>
          </a:prstGeom>
          <a:solidFill>
            <a:srgbClr val="111189"/>
          </a:solidFill>
        </p:spPr>
        <p:txBody>
          <a:bodyPr wrap="square" lIns="91413" tIns="45707" rIns="91413" bIns="45707">
            <a:spAutoFit/>
          </a:bodyPr>
          <a:lstStyle/>
          <a:p>
            <a:pPr algn="ctr" rtl="1"/>
            <a:r>
              <a:rPr lang="fa-IR" sz="5000" b="1">
                <a:solidFill>
                  <a:schemeClr val="bg1"/>
                </a:solidFill>
                <a:latin typeface="+mj-lt"/>
                <a:cs typeface="B Nazanin" panose="00000400000000000000" pitchFamily="2" charset="-78"/>
              </a:rPr>
              <a:t>مراجع</a:t>
            </a:r>
            <a:endParaRPr lang="fa-IR" sz="5000" b="1" dirty="0">
              <a:solidFill>
                <a:schemeClr val="bg1"/>
              </a:solidFill>
              <a:latin typeface="+mj-lt"/>
              <a:cs typeface="B Nazanin" panose="00000400000000000000" pitchFamily="2" charset="-78"/>
            </a:endParaRPr>
          </a:p>
        </p:txBody>
      </p:sp>
      <p:sp>
        <p:nvSpPr>
          <p:cNvPr id="37" name="Rectangle 36"/>
          <p:cNvSpPr/>
          <p:nvPr/>
        </p:nvSpPr>
        <p:spPr>
          <a:xfrm>
            <a:off x="20593640" y="29920308"/>
            <a:ext cx="3629094" cy="861748"/>
          </a:xfrm>
          <a:prstGeom prst="rect">
            <a:avLst/>
          </a:prstGeom>
          <a:solidFill>
            <a:srgbClr val="111189"/>
          </a:solidFill>
        </p:spPr>
        <p:txBody>
          <a:bodyPr wrap="square" lIns="91413" tIns="45707" rIns="91413" bIns="45707">
            <a:spAutoFit/>
          </a:bodyPr>
          <a:lstStyle/>
          <a:p>
            <a:pPr algn="ctr" rtl="1"/>
            <a:r>
              <a:rPr lang="fa-IR" sz="5000" b="1">
                <a:solidFill>
                  <a:schemeClr val="bg1"/>
                </a:solidFill>
                <a:latin typeface="+mj-lt"/>
                <a:cs typeface="B Nazanin" panose="00000400000000000000" pitchFamily="2" charset="-78"/>
              </a:rPr>
              <a:t>نتیجه‌گیری</a:t>
            </a:r>
            <a:endParaRPr lang="fa-IR" sz="5000" b="1" dirty="0">
              <a:solidFill>
                <a:schemeClr val="bg1"/>
              </a:solidFill>
              <a:latin typeface="+mj-lt"/>
              <a:cs typeface="B Nazanin" panose="00000400000000000000" pitchFamily="2" charset="-78"/>
            </a:endParaRPr>
          </a:p>
        </p:txBody>
      </p:sp>
      <p:sp>
        <p:nvSpPr>
          <p:cNvPr id="28" name="Rectangle 27"/>
          <p:cNvSpPr/>
          <p:nvPr/>
        </p:nvSpPr>
        <p:spPr>
          <a:xfrm>
            <a:off x="1896822" y="1178880"/>
            <a:ext cx="23303153" cy="957904"/>
          </a:xfrm>
          <a:prstGeom prst="rect">
            <a:avLst/>
          </a:prstGeom>
        </p:spPr>
        <p:txBody>
          <a:bodyPr wrap="square" lIns="91386" tIns="45695" rIns="91386" bIns="45695">
            <a:spAutoFit/>
          </a:bodyPr>
          <a:lstStyle/>
          <a:p>
            <a:pPr algn="ctr" rtl="1">
              <a:lnSpc>
                <a:spcPts val="7442"/>
              </a:lnSpc>
            </a:pPr>
            <a:endParaRPr lang="fa-IR" sz="4000" b="1" dirty="0">
              <a:solidFill>
                <a:srgbClr val="FF0000"/>
              </a:solidFill>
              <a:cs typeface="B Titr" panose="00000700000000000000" pitchFamily="2" charset="-78"/>
            </a:endParaRPr>
          </a:p>
        </p:txBody>
      </p:sp>
      <p:sp>
        <p:nvSpPr>
          <p:cNvPr id="2" name="Rectangle 2">
            <a:extLst>
              <a:ext uri="{FF2B5EF4-FFF2-40B4-BE49-F238E27FC236}">
                <a16:creationId xmlns:a16="http://schemas.microsoft.com/office/drawing/2014/main" id="{7D766A89-60AA-499B-8351-603A6A6E886F}"/>
              </a:ext>
            </a:extLst>
          </p:cNvPr>
          <p:cNvSpPr>
            <a:spLocks noChangeArrowheads="1"/>
          </p:cNvSpPr>
          <p:nvPr/>
        </p:nvSpPr>
        <p:spPr bwMode="auto">
          <a:xfrm>
            <a:off x="0" y="0"/>
            <a:ext cx="25199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Table 13">
            <a:extLst>
              <a:ext uri="{FF2B5EF4-FFF2-40B4-BE49-F238E27FC236}">
                <a16:creationId xmlns:a16="http://schemas.microsoft.com/office/drawing/2014/main" id="{33AC85CA-CF3E-40E5-80F0-629946DDD4F7}"/>
              </a:ext>
            </a:extLst>
          </p:cNvPr>
          <p:cNvGraphicFramePr>
            <a:graphicFrameLocks noGrp="1"/>
          </p:cNvGraphicFramePr>
          <p:nvPr>
            <p:extLst>
              <p:ext uri="{D42A27DB-BD31-4B8C-83A1-F6EECF244321}">
                <p14:modId xmlns:p14="http://schemas.microsoft.com/office/powerpoint/2010/main" val="831967585"/>
              </p:ext>
            </p:extLst>
          </p:nvPr>
        </p:nvGraphicFramePr>
        <p:xfrm>
          <a:off x="2595611" y="27898588"/>
          <a:ext cx="8168640" cy="1507394"/>
        </p:xfrm>
        <a:graphic>
          <a:graphicData uri="http://schemas.openxmlformats.org/drawingml/2006/table">
            <a:tbl>
              <a:tblPr firstRow="1" firstCol="1" bandRow="1"/>
              <a:tblGrid>
                <a:gridCol w="1361440">
                  <a:extLst>
                    <a:ext uri="{9D8B030D-6E8A-4147-A177-3AD203B41FA5}">
                      <a16:colId xmlns:a16="http://schemas.microsoft.com/office/drawing/2014/main" val="3472706987"/>
                    </a:ext>
                  </a:extLst>
                </a:gridCol>
                <a:gridCol w="1361440">
                  <a:extLst>
                    <a:ext uri="{9D8B030D-6E8A-4147-A177-3AD203B41FA5}">
                      <a16:colId xmlns:a16="http://schemas.microsoft.com/office/drawing/2014/main" val="3550091969"/>
                    </a:ext>
                  </a:extLst>
                </a:gridCol>
                <a:gridCol w="1361440">
                  <a:extLst>
                    <a:ext uri="{9D8B030D-6E8A-4147-A177-3AD203B41FA5}">
                      <a16:colId xmlns:a16="http://schemas.microsoft.com/office/drawing/2014/main" val="3931104620"/>
                    </a:ext>
                  </a:extLst>
                </a:gridCol>
                <a:gridCol w="1361440">
                  <a:extLst>
                    <a:ext uri="{9D8B030D-6E8A-4147-A177-3AD203B41FA5}">
                      <a16:colId xmlns:a16="http://schemas.microsoft.com/office/drawing/2014/main" val="1748725108"/>
                    </a:ext>
                  </a:extLst>
                </a:gridCol>
                <a:gridCol w="1361440">
                  <a:extLst>
                    <a:ext uri="{9D8B030D-6E8A-4147-A177-3AD203B41FA5}">
                      <a16:colId xmlns:a16="http://schemas.microsoft.com/office/drawing/2014/main" val="3425577029"/>
                    </a:ext>
                  </a:extLst>
                </a:gridCol>
                <a:gridCol w="1361440">
                  <a:extLst>
                    <a:ext uri="{9D8B030D-6E8A-4147-A177-3AD203B41FA5}">
                      <a16:colId xmlns:a16="http://schemas.microsoft.com/office/drawing/2014/main" val="427443389"/>
                    </a:ext>
                  </a:extLst>
                </a:gridCol>
              </a:tblGrid>
              <a:tr h="286814">
                <a:tc>
                  <a:txBody>
                    <a:bodyPr/>
                    <a:lstStyle/>
                    <a:p>
                      <a:pPr algn="ctr">
                        <a:spcAft>
                          <a:spcPts val="0"/>
                        </a:spcAft>
                      </a:pPr>
                      <a:r>
                        <a:rPr lang="fa-IR" sz="16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ولتاژ  </a:t>
                      </a:r>
                      <a:r>
                        <a:rPr lang="en-US" sz="16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(V)</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t</a:t>
                      </a:r>
                      <a:r>
                        <a:rPr lang="en-US" sz="1600" b="1" u="none" strike="noStrike" baseline="-25000" dirty="0">
                          <a:effectLst/>
                          <a:latin typeface="Times New Roman" panose="02020603050405020304" pitchFamily="18" charset="0"/>
                          <a:ea typeface="Times New Roman" panose="02020603050405020304" pitchFamily="18" charset="0"/>
                          <a:cs typeface="B Nazanin" panose="00000400000000000000" pitchFamily="2" charset="-78"/>
                        </a:rPr>
                        <a:t>g</a:t>
                      </a:r>
                      <a:r>
                        <a:rPr lang="en-US" sz="16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 (s)</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t</a:t>
                      </a:r>
                      <a:r>
                        <a:rPr lang="en-US" sz="1600" b="1" u="none" strike="noStrike" baseline="-25000" dirty="0">
                          <a:effectLst/>
                          <a:latin typeface="Times New Roman" panose="02020603050405020304" pitchFamily="18" charset="0"/>
                          <a:ea typeface="Times New Roman" panose="02020603050405020304" pitchFamily="18" charset="0"/>
                          <a:cs typeface="B Nazanin" panose="00000400000000000000" pitchFamily="2" charset="-78"/>
                        </a:rPr>
                        <a:t>d </a:t>
                      </a:r>
                      <a:r>
                        <a:rPr lang="en-US" sz="16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(s)</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P (W)</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h</a:t>
                      </a:r>
                      <a:r>
                        <a:rPr lang="en-US" sz="1600" b="1" u="none" strike="noStrike" baseline="-25000" dirty="0">
                          <a:effectLst/>
                          <a:latin typeface="Times New Roman" panose="02020603050405020304" pitchFamily="18" charset="0"/>
                          <a:ea typeface="Times New Roman" panose="02020603050405020304" pitchFamily="18" charset="0"/>
                          <a:cs typeface="B Nazanin" panose="00000400000000000000" pitchFamily="2" charset="-78"/>
                        </a:rPr>
                        <a:t>r+c</a:t>
                      </a:r>
                      <a:r>
                        <a:rPr lang="en-US" sz="16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 (W/°C)</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Q (kJ)</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833915"/>
                  </a:ext>
                </a:extLst>
              </a:tr>
              <a:tr h="244116">
                <a:tc>
                  <a:txBody>
                    <a:bodyPr/>
                    <a:lstStyle/>
                    <a:p>
                      <a:pPr algn="ctr" rtl="1">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0/5</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25/63</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47/48</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0/435</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0/036</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34/8</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098653"/>
                  </a:ext>
                </a:extLst>
              </a:tr>
              <a:tr h="244116">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1</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25/89</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46/58</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1/62</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0/019</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178/2</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480985"/>
                  </a:ext>
                </a:extLst>
              </a:tr>
              <a:tr h="244116">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1/5</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35/29</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57/34</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3/6</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0/031</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432/0</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295448"/>
                  </a:ext>
                </a:extLst>
              </a:tr>
              <a:tr h="244116">
                <a:tc>
                  <a:txBody>
                    <a:bodyPr/>
                    <a:lstStyle/>
                    <a:p>
                      <a:pPr algn="ctr" rtl="1">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2</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30/40</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65/10</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6/34</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0/033</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824/2</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916222"/>
                  </a:ext>
                </a:extLst>
              </a:tr>
              <a:tr h="244116">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2/5</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8/67</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36/51</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10/3</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0/040</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a-IR" sz="16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515/0</a:t>
                      </a:r>
                      <a:endParaRPr lang="en-US" sz="1400" u="sng"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275536"/>
                  </a:ext>
                </a:extLst>
              </a:tr>
            </a:tbl>
          </a:graphicData>
        </a:graphic>
      </p:graphicFrame>
      <p:pic>
        <p:nvPicPr>
          <p:cNvPr id="6" name="Picture 5">
            <a:extLst>
              <a:ext uri="{FF2B5EF4-FFF2-40B4-BE49-F238E27FC236}">
                <a16:creationId xmlns:a16="http://schemas.microsoft.com/office/drawing/2014/main" id="{B5EE7724-5200-49C6-8590-53764398C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207" y="22470771"/>
            <a:ext cx="11382214" cy="4451906"/>
          </a:xfrm>
          <a:prstGeom prst="rect">
            <a:avLst/>
          </a:prstGeom>
        </p:spPr>
      </p:pic>
      <p:pic>
        <p:nvPicPr>
          <p:cNvPr id="21" name="Picture 20">
            <a:extLst>
              <a:ext uri="{FF2B5EF4-FFF2-40B4-BE49-F238E27FC236}">
                <a16:creationId xmlns:a16="http://schemas.microsoft.com/office/drawing/2014/main" id="{DD0B7E5A-7980-448C-B00E-404DB41CA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0979" y="13265420"/>
            <a:ext cx="10928884" cy="3897536"/>
          </a:xfrm>
          <a:prstGeom prst="rect">
            <a:avLst/>
          </a:prstGeom>
        </p:spPr>
      </p:pic>
      <p:pic>
        <p:nvPicPr>
          <p:cNvPr id="8" name="Picture 7">
            <a:extLst>
              <a:ext uri="{FF2B5EF4-FFF2-40B4-BE49-F238E27FC236}">
                <a16:creationId xmlns:a16="http://schemas.microsoft.com/office/drawing/2014/main" id="{F2191099-6732-4CBE-8A09-D0DE2BA1095A}"/>
              </a:ext>
            </a:extLst>
          </p:cNvPr>
          <p:cNvPicPr>
            <a:picLocks noChangeAspect="1"/>
          </p:cNvPicPr>
          <p:nvPr/>
        </p:nvPicPr>
        <p:blipFill>
          <a:blip r:embed="rId6">
            <a:extLst>
              <a:ext uri="{28A0092B-C50C-407E-A947-70E740481C1C}">
                <a14:useLocalDpi xmlns:a14="http://schemas.microsoft.com/office/drawing/2010/main" val="0"/>
              </a:ext>
            </a:extLst>
          </a:blip>
          <a:srcRect t="1768"/>
          <a:stretch/>
        </p:blipFill>
        <p:spPr>
          <a:xfrm>
            <a:off x="13256042" y="20531672"/>
            <a:ext cx="9966960" cy="7960303"/>
          </a:xfrm>
          <a:prstGeom prst="rect">
            <a:avLst/>
          </a:prstGeom>
        </p:spPr>
      </p:pic>
      <p:pic>
        <p:nvPicPr>
          <p:cNvPr id="9" name="Picture 8">
            <a:extLst>
              <a:ext uri="{FF2B5EF4-FFF2-40B4-BE49-F238E27FC236}">
                <a16:creationId xmlns:a16="http://schemas.microsoft.com/office/drawing/2014/main" id="{6C4E9493-4D85-0901-C363-EA23C14FCF3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7439" y="159185"/>
            <a:ext cx="21600000" cy="4862400"/>
          </a:xfrm>
          <a:prstGeom prst="rect">
            <a:avLst/>
          </a:prstGeom>
        </p:spPr>
      </p:pic>
    </p:spTree>
    <p:extLst>
      <p:ext uri="{BB962C8B-B14F-4D97-AF65-F5344CB8AC3E}">
        <p14:creationId xmlns:p14="http://schemas.microsoft.com/office/powerpoint/2010/main" val="583284820"/>
      </p:ext>
    </p:extLst>
  </p:cSld>
  <p:clrMapOvr>
    <a:masterClrMapping/>
  </p:clrMapOvr>
</p:sld>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2666</TotalTime>
  <Words>1539</Words>
  <Application>Microsoft Office PowerPoint</Application>
  <PresentationFormat>Custom</PresentationFormat>
  <Paragraphs>121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B Nazanin</vt:lpstr>
      <vt:lpstr>Arial</vt:lpstr>
      <vt:lpstr>Calibri</vt:lpstr>
      <vt:lpstr>B Titr</vt:lpstr>
      <vt:lpstr>Cambria Math</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KNasouri</dc:creator>
  <cp:keywords>444512</cp:keywords>
  <cp:lastModifiedBy>عباس طبیبی</cp:lastModifiedBy>
  <cp:revision>200</cp:revision>
  <dcterms:created xsi:type="dcterms:W3CDTF">2017-01-25T18:54:40Z</dcterms:created>
  <dcterms:modified xsi:type="dcterms:W3CDTF">2025-04-07T05:21:05Z</dcterms:modified>
</cp:coreProperties>
</file>